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92"/>
  </p:notesMasterIdLst>
  <p:sldIdLst>
    <p:sldId id="257" r:id="rId5"/>
    <p:sldId id="258" r:id="rId6"/>
    <p:sldId id="259" r:id="rId7"/>
    <p:sldId id="260" r:id="rId8"/>
    <p:sldId id="261" r:id="rId9"/>
    <p:sldId id="262" r:id="rId10"/>
    <p:sldId id="265" r:id="rId11"/>
    <p:sldId id="266" r:id="rId12"/>
    <p:sldId id="267" r:id="rId13"/>
    <p:sldId id="268" r:id="rId14"/>
    <p:sldId id="269" r:id="rId15"/>
    <p:sldId id="271" r:id="rId16"/>
    <p:sldId id="272" r:id="rId17"/>
    <p:sldId id="273" r:id="rId18"/>
    <p:sldId id="275" r:id="rId19"/>
    <p:sldId id="279" r:id="rId20"/>
    <p:sldId id="280" r:id="rId21"/>
    <p:sldId id="281" r:id="rId22"/>
    <p:sldId id="289" r:id="rId23"/>
    <p:sldId id="293" r:id="rId24"/>
    <p:sldId id="295" r:id="rId25"/>
    <p:sldId id="296" r:id="rId26"/>
    <p:sldId id="297" r:id="rId27"/>
    <p:sldId id="298" r:id="rId28"/>
    <p:sldId id="301" r:id="rId29"/>
    <p:sldId id="302" r:id="rId30"/>
    <p:sldId id="304" r:id="rId31"/>
    <p:sldId id="305" r:id="rId32"/>
    <p:sldId id="306" r:id="rId33"/>
    <p:sldId id="308" r:id="rId34"/>
    <p:sldId id="309" r:id="rId35"/>
    <p:sldId id="310" r:id="rId36"/>
    <p:sldId id="311" r:id="rId37"/>
    <p:sldId id="312" r:id="rId38"/>
    <p:sldId id="313" r:id="rId39"/>
    <p:sldId id="316" r:id="rId40"/>
    <p:sldId id="317" r:id="rId41"/>
    <p:sldId id="323" r:id="rId42"/>
    <p:sldId id="325" r:id="rId43"/>
    <p:sldId id="328" r:id="rId44"/>
    <p:sldId id="330"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7" r:id="rId61"/>
    <p:sldId id="349" r:id="rId62"/>
    <p:sldId id="350" r:id="rId63"/>
    <p:sldId id="354" r:id="rId64"/>
    <p:sldId id="355" r:id="rId65"/>
    <p:sldId id="356" r:id="rId66"/>
    <p:sldId id="357" r:id="rId67"/>
    <p:sldId id="358" r:id="rId68"/>
    <p:sldId id="359" r:id="rId69"/>
    <p:sldId id="360" r:id="rId70"/>
    <p:sldId id="361" r:id="rId71"/>
    <p:sldId id="362" r:id="rId72"/>
    <p:sldId id="364" r:id="rId73"/>
    <p:sldId id="366" r:id="rId74"/>
    <p:sldId id="367" r:id="rId75"/>
    <p:sldId id="368" r:id="rId76"/>
    <p:sldId id="369" r:id="rId77"/>
    <p:sldId id="370" r:id="rId78"/>
    <p:sldId id="371" r:id="rId79"/>
    <p:sldId id="372" r:id="rId80"/>
    <p:sldId id="373" r:id="rId81"/>
    <p:sldId id="374" r:id="rId82"/>
    <p:sldId id="375" r:id="rId83"/>
    <p:sldId id="376" r:id="rId84"/>
    <p:sldId id="378" r:id="rId85"/>
    <p:sldId id="379" r:id="rId86"/>
    <p:sldId id="380" r:id="rId87"/>
    <p:sldId id="382" r:id="rId88"/>
    <p:sldId id="383" r:id="rId89"/>
    <p:sldId id="384" r:id="rId90"/>
    <p:sldId id="385" r:id="rId91"/>
  </p:sldIdLst>
  <p:sldSz cx="10044113" cy="7740650"/>
  <p:notesSz cx="6858000" cy="9144000"/>
  <p:embeddedFontLst>
    <p:embeddedFont>
      <p:font typeface="Arvo" panose="020B0604020202020204" charset="0"/>
      <p:regular r:id="rId93"/>
      <p:bold r:id="rId94"/>
      <p:italic r:id="rId95"/>
      <p:boldItalic r:id="rId96"/>
    </p:embeddedFont>
    <p:embeddedFont>
      <p:font typeface="Cabin" panose="020B0604020202020204" charset="0"/>
      <p:regular r:id="rId97"/>
      <p:bold r:id="rId98"/>
      <p:italic r:id="rId99"/>
      <p:boldItalic r:id="rId100"/>
    </p:embeddedFont>
    <p:embeddedFont>
      <p:font typeface="Calibri" panose="020F0502020204030204" pitchFamily="34" charset="0"/>
      <p:regular r:id="rId101"/>
      <p:bold r:id="rId102"/>
      <p:italic r:id="rId103"/>
      <p:boldItalic r:id="rId104"/>
    </p:embeddedFont>
    <p:embeddedFont>
      <p:font typeface="Titillium Web" panose="00000500000000000000" pitchFamily="2"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2" roundtripDataSignature="AMtx7mi9a/yOYv7cTOatKEn0Gcy56aQ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FDB458-6F0E-465C-AD0F-782A450ACF20}">
  <a:tblStyle styleId="{52FDB458-6F0E-465C-AD0F-782A450ACF2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8A3FFF-AA4F-47F4-87D7-51A0DCEEA71D}"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7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54"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font" Target="fonts/font15.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0.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3.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1.fntdata"/><Relationship Id="rId108" Type="http://schemas.openxmlformats.org/officeDocument/2006/relationships/font" Target="fonts/font16.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52" Type="http://customschemas.google.com/relationships/presentationmetadata" Target="meta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5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26623" y="1143000"/>
            <a:ext cx="4004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L"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ba857a6522_0_1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2ba857a652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1100">
                <a:highlight>
                  <a:srgbClr val="FFFF00"/>
                </a:highlight>
                <a:latin typeface="Calibri"/>
                <a:ea typeface="Calibri"/>
                <a:cs typeface="Calibri"/>
                <a:sym typeface="Calibri"/>
              </a:rPr>
              <a:t>Esperamos que los estudiantes desarrollen habilidades que les permitan sentir y comprender a los demás y poder actuar sobre esa experiencia para conectarse con emprendedores en ejercicio, atraer y retener a miembros talentosos del trabajo en equipo, conectarse con los clientes en un nivel significativo y ofrecer continuamente un producto o servicio deseable.</a:t>
            </a:r>
            <a:r>
              <a:rPr lang="es-CL" sz="1100">
                <a:latin typeface="Calibri"/>
                <a:ea typeface="Calibri"/>
                <a:cs typeface="Calibri"/>
                <a:sym typeface="Calibri"/>
              </a:rPr>
              <a:t> </a:t>
            </a:r>
            <a:endParaRPr/>
          </a:p>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s-CL" sz="1100" i="1">
                <a:solidFill>
                  <a:srgbClr val="0070C0"/>
                </a:solidFill>
                <a:latin typeface="Arvo"/>
                <a:ea typeface="Arvo"/>
                <a:cs typeface="Arvo"/>
                <a:sym typeface="Arvo"/>
              </a:rPr>
              <a:t>Realizar un plenario abierto donde compartan principales barreras. </a:t>
            </a:r>
            <a:r>
              <a:rPr lang="es-CL" sz="1000" i="1">
                <a:solidFill>
                  <a:srgbClr val="0070C0"/>
                </a:solidFill>
                <a:latin typeface="Arvo"/>
                <a:ea typeface="Arvo"/>
                <a:cs typeface="Arvo"/>
                <a:sym typeface="Arvo"/>
              </a:rPr>
              <a:t>Utilizar pizarra, chat o jamboard.google.com</a:t>
            </a:r>
            <a:endParaRPr/>
          </a:p>
          <a:p>
            <a:pPr marL="158750" lvl="0" indent="0" algn="l" rtl="0">
              <a:lnSpc>
                <a:spcPct val="100000"/>
              </a:lnSpc>
              <a:spcBef>
                <a:spcPts val="0"/>
              </a:spcBef>
              <a:spcAft>
                <a:spcPts val="0"/>
              </a:spcAft>
              <a:buClr>
                <a:schemeClr val="dk1"/>
              </a:buClr>
              <a:buSzPts val="1100"/>
              <a:buFont typeface="Calibri"/>
              <a:buNone/>
            </a:pPr>
            <a:endParaRPr/>
          </a:p>
          <a:p>
            <a:pPr marL="158750" lvl="0" indent="0" algn="l" rtl="0">
              <a:lnSpc>
                <a:spcPct val="100000"/>
              </a:lnSpc>
              <a:spcBef>
                <a:spcPts val="0"/>
              </a:spcBef>
              <a:spcAft>
                <a:spcPts val="0"/>
              </a:spcAft>
              <a:buClr>
                <a:schemeClr val="dk1"/>
              </a:buClr>
              <a:buSzPts val="1100"/>
              <a:buFont typeface="Calibri"/>
              <a:buNone/>
            </a:pPr>
            <a:r>
              <a:rPr lang="es-CL"/>
              <a:t>Generar algunas conclusiones sobre las barreras mencionadas. Algunas barreras que impiden el desarrollo de la empatía que pueden ser importantes de destacar son: </a:t>
            </a:r>
            <a:endParaRPr/>
          </a:p>
          <a:p>
            <a:pPr marL="158750" lvl="0" indent="0" algn="l" rtl="0">
              <a:lnSpc>
                <a:spcPct val="100000"/>
              </a:lnSpc>
              <a:spcBef>
                <a:spcPts val="0"/>
              </a:spcBef>
              <a:spcAft>
                <a:spcPts val="0"/>
              </a:spcAft>
              <a:buClr>
                <a:schemeClr val="dk1"/>
              </a:buClr>
              <a:buSzPts val="1100"/>
              <a:buFont typeface="Calibri"/>
              <a:buNone/>
            </a:pPr>
            <a:r>
              <a:rPr lang="es-CL"/>
              <a:t>1.   Los prejuicios o estereotipos (https://www.diferenciador.com/prejuicios-y-estereotipos/)</a:t>
            </a:r>
            <a:endParaRPr/>
          </a:p>
          <a:p>
            <a:pPr marL="158750" lvl="0" indent="0" algn="l" rtl="0">
              <a:lnSpc>
                <a:spcPct val="100000"/>
              </a:lnSpc>
              <a:spcBef>
                <a:spcPts val="0"/>
              </a:spcBef>
              <a:spcAft>
                <a:spcPts val="0"/>
              </a:spcAft>
              <a:buClr>
                <a:srgbClr val="345985"/>
              </a:buClr>
              <a:buSzPts val="1100"/>
              <a:buFont typeface="Titillium Web"/>
              <a:buNone/>
            </a:pPr>
            <a:r>
              <a:rPr lang="es-CL" b="0" i="0">
                <a:solidFill>
                  <a:srgbClr val="345985"/>
                </a:solidFill>
                <a:latin typeface="Titillium Web"/>
                <a:ea typeface="Titillium Web"/>
                <a:cs typeface="Titillium Web"/>
                <a:sym typeface="Titillium Web"/>
              </a:rPr>
              <a:t>2.   Quitarle importancia o minimizar lo que le preocupa al otro e intentar ridiculizar sus sentimientos.</a:t>
            </a:r>
            <a:endParaRPr/>
          </a:p>
          <a:p>
            <a:pPr marL="158750" lvl="0" indent="0" algn="l" rtl="0">
              <a:lnSpc>
                <a:spcPct val="100000"/>
              </a:lnSpc>
              <a:spcBef>
                <a:spcPts val="0"/>
              </a:spcBef>
              <a:spcAft>
                <a:spcPts val="0"/>
              </a:spcAft>
              <a:buClr>
                <a:srgbClr val="345985"/>
              </a:buClr>
              <a:buSzPts val="1100"/>
              <a:buFont typeface="Titillium Web"/>
              <a:buNone/>
            </a:pPr>
            <a:r>
              <a:rPr lang="es-CL" b="0" i="0">
                <a:solidFill>
                  <a:srgbClr val="345985"/>
                </a:solidFill>
                <a:latin typeface="Titillium Web"/>
                <a:ea typeface="Titillium Web"/>
                <a:cs typeface="Titillium Web"/>
                <a:sym typeface="Titillium Web"/>
              </a:rPr>
              <a:t>3.   No escuchar activamente</a:t>
            </a:r>
            <a:endParaRPr b="0"/>
          </a:p>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s-CL" sz="1100" i="1">
                <a:latin typeface="Arial"/>
                <a:ea typeface="Arial"/>
                <a:cs typeface="Arial"/>
                <a:sym typeface="Arial"/>
              </a:rPr>
              <a:t>Se puede concluir con estas ideas sobre como eliminar prejuicios. Las personas empáticas son respetuosas, tolerantes y no juzgan a los demás. Podemos no estar de acuerdo con las decisiones de otras personas, pero debemos tratar de tomar distancia y entenderlas, aunque no hubiésemos actuado de la misma manera.</a:t>
            </a:r>
            <a:endParaRPr i="1"/>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Docente: aquí dependiendo de su contexto puede flexibilizar en cuanto a las técnicas de empatía. Se sugiere igual puedan ponerse en el rol de una persona real, realizando algunas actividades y viviendo la experiencia por algunas horas (4 horas aprox).</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30" name="Google Shape;430;p2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37" name="Google Shape;437;p2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45" name="Google Shape;445;p2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s-CL"/>
              <a:t>Indique a los estudiantes cómo realizar un mapa mental, mostrando la siguiente imagen (video de apoyo de mapa mental  https://www.youtube.com/watch?v=htPEn7xu_s0 </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ba857a6522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584" name="Google Shape;584;g2ba857a6522_0_33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ba857a6522_0_34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2ba857a6522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ba857a652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607" name="Google Shape;607;g2ba857a6522_0_35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ba857a6522_0_37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2ba857a6522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07916"/>
              </a:lnSpc>
              <a:spcBef>
                <a:spcPts val="0"/>
              </a:spcBef>
              <a:spcAft>
                <a:spcPts val="800"/>
              </a:spcAft>
              <a:buClr>
                <a:schemeClr val="dk1"/>
              </a:buClr>
              <a:buSzPts val="1100"/>
              <a:buFont typeface="Calibri"/>
              <a:buNone/>
            </a:pPr>
            <a:r>
              <a:rPr lang="es-CL">
                <a:solidFill>
                  <a:schemeClr val="dk1"/>
                </a:solidFill>
                <a:latin typeface="Calibri"/>
                <a:ea typeface="Calibri"/>
                <a:cs typeface="Calibri"/>
                <a:sym typeface="Calibri"/>
              </a:rPr>
              <a:t>Con la inmersión en la vida real de una persona, pondremos foco en identificar oportunidades a través de los problemas identificados y analizados al vivir la experiencia en el entorno real.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ba857a6522_0_37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2ba857a6522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ba857a6522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664" name="Google Shape;664;g2ba857a6522_0_40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ba857a6522_0_40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2ba857a6522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ba857a6522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695" name="Google Shape;695;g2ba857a6522_0_43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ba857a6522_0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703" name="Google Shape;703;g2ba857a6522_0_44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ba857a6522_0_44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2ba857a6522_0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ba857a6522_0_46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2ba857a6522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600"/>
              <a:buFont typeface="Arial"/>
              <a:buNone/>
            </a:pPr>
            <a:r>
              <a:rPr lang="es-CL" sz="1100">
                <a:latin typeface="Cabin"/>
                <a:ea typeface="Cabin"/>
                <a:cs typeface="Cabin"/>
                <a:sym typeface="Cabin"/>
              </a:rPr>
              <a:t>Ahora utilizaremos una técnica que nos ayuda a desarrollar la creatividad, asociando diferentes conceptos con la manera de resolver nuestro problema. </a:t>
            </a:r>
            <a:endParaRPr/>
          </a:p>
          <a:p>
            <a:pPr marL="0" marR="0" lvl="0" indent="0" algn="l" rtl="0">
              <a:lnSpc>
                <a:spcPct val="150000"/>
              </a:lnSpc>
              <a:spcBef>
                <a:spcPts val="0"/>
              </a:spcBef>
              <a:spcAft>
                <a:spcPts val="0"/>
              </a:spcAft>
              <a:buClr>
                <a:srgbClr val="000000"/>
              </a:buClr>
              <a:buSzPts val="1600"/>
              <a:buFont typeface="Arial"/>
              <a:buNone/>
            </a:pPr>
            <a:r>
              <a:rPr lang="es-CL" sz="1100">
                <a:latin typeface="Cabin"/>
                <a:ea typeface="Cabin"/>
                <a:cs typeface="Cabin"/>
                <a:sym typeface="Cabin"/>
              </a:rPr>
              <a:t>Nos ayudaremos con algunas preguntas para detonar nuevas ideas. </a:t>
            </a:r>
            <a:endParaRPr/>
          </a:p>
          <a:p>
            <a:pPr marL="0" marR="0" lvl="0" indent="0" algn="l" rtl="0">
              <a:lnSpc>
                <a:spcPct val="150000"/>
              </a:lnSpc>
              <a:spcBef>
                <a:spcPts val="0"/>
              </a:spcBef>
              <a:spcAft>
                <a:spcPts val="0"/>
              </a:spcAft>
              <a:buClr>
                <a:srgbClr val="000000"/>
              </a:buClr>
              <a:buSzPts val="1600"/>
              <a:buFont typeface="Arial"/>
              <a:buNone/>
            </a:pPr>
            <a:r>
              <a:rPr lang="es-CL" sz="1100">
                <a:latin typeface="Cabin"/>
                <a:ea typeface="Cabin"/>
                <a:cs typeface="Cabin"/>
                <a:sym typeface="Cabin"/>
              </a:rPr>
              <a:t>Cada uno de ustedes pensará ideas posibles según la pregunta e imagen que verán a continuación. Registrar las ideas en el mismo lugar. </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ba857a6522_0_47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2ba857a6522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ba857a6522_0_47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 name="Google Shape;749;g2ba857a6522_0_4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ba857a6522_0_48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2ba857a6522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ba857a6522_0_49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2ba857a6522_0_4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ba857a6522_0_50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g2ba857a6522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ba857a6522_0_52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5" name="Google Shape;805;g2ba857a6522_0_5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Primero dejar que cada estudiante responda de manera individual a estas preguntas, luego presionar botón rojo y hacer girar la ruleta. Presionar botón rojo nuevamente para detener la ruleta. Las dimensiones de la ruleta son los meses del año, es decir, los estudiantes que está de cumpleaños en ENERO por ejemplo, comparten su reflexión. Se pueden editar las dimensiones de la ruleta escribiendo los nombre, número u otro que prefiera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ba857a6522_0_56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2ba857a6522_0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ba857a6522_0_79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2ba857a6522_0_7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2ba857a6522_0_81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1" name="Google Shape;911;g2ba857a6522_0_8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100"/>
              <a:buFont typeface="Arial"/>
              <a:buNone/>
            </a:pPr>
            <a:r>
              <a:rPr lang="es-CL">
                <a:solidFill>
                  <a:schemeClr val="dk1"/>
                </a:solidFill>
              </a:rPr>
              <a:t>Tiempo sugerido: 15 a 20 minutos. </a:t>
            </a:r>
            <a:r>
              <a:rPr lang="es-CL">
                <a:solidFill>
                  <a:schemeClr val="dk1"/>
                </a:solidFill>
                <a:latin typeface="Calibri"/>
                <a:ea typeface="Calibri"/>
                <a:cs typeface="Calibri"/>
                <a:sym typeface="Calibri"/>
              </a:rPr>
              <a:t>Se sugiere entregar una retroalimentación a toda la clase relacionada a la rúbrica de evaluación 2, es decir, a los aprendizajes esperados. Destacar los aprendizajes que fueron más destacados o alcanzaron un nivel más alto y comentarles qué aprendizajes (habilidades y actitudes) aún pueden desarrollar. En este último punto se sugiere ejemplificar cómo lograrlo. Recordar la importancia de la retroalimentación de cinco pasos, destacar lo positivo y aspectos por mejorar y ejemplificar como mejorarlo. También se pueden realizar preguntas para que los mismos estudiantes puedan pensar en su propio plan de acción de mejora ¿Cómo mejorarían xx? ¿Qué harían?. Para retroalimentación por equipos, pueden realizarla en este mismo plenario o bien luego cuando estén reunidos en salas individuales.</a:t>
            </a: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ba857a6522_0_83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g2ba857a6522_0_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100000"/>
              </a:lnSpc>
              <a:spcBef>
                <a:spcPts val="0"/>
              </a:spcBef>
              <a:spcAft>
                <a:spcPts val="0"/>
              </a:spcAft>
              <a:buClr>
                <a:schemeClr val="dk1"/>
              </a:buClr>
              <a:buSzPts val="1100"/>
              <a:buFont typeface="Arial"/>
              <a:buNone/>
            </a:pPr>
            <a:r>
              <a:rPr lang="es-CL" sz="1100">
                <a:solidFill>
                  <a:schemeClr val="dk1"/>
                </a:solidFill>
                <a:latin typeface="Arial"/>
                <a:ea typeface="Arial"/>
                <a:cs typeface="Arial"/>
                <a:sym typeface="Arial"/>
              </a:rPr>
              <a:t>Pedir a los equipos que presenten el problema seleccionado y la idea final escogida. </a:t>
            </a:r>
            <a:endParaRPr>
              <a:solidFill>
                <a:schemeClr val="dk1"/>
              </a:solidFill>
            </a:endParaRPr>
          </a:p>
          <a:p>
            <a:pPr marL="114300" lvl="0" indent="0" algn="l" rtl="0">
              <a:lnSpc>
                <a:spcPct val="100000"/>
              </a:lnSpc>
              <a:spcBef>
                <a:spcPts val="0"/>
              </a:spcBef>
              <a:spcAft>
                <a:spcPts val="0"/>
              </a:spcAft>
              <a:buClr>
                <a:schemeClr val="dk1"/>
              </a:buClr>
              <a:buSzPts val="1100"/>
              <a:buFont typeface="Arial"/>
              <a:buNone/>
            </a:pPr>
            <a:r>
              <a:rPr lang="es-CL" sz="1100">
                <a:solidFill>
                  <a:schemeClr val="dk1"/>
                </a:solidFill>
                <a:latin typeface="Arial"/>
                <a:ea typeface="Arial"/>
                <a:cs typeface="Arial"/>
                <a:sym typeface="Arial"/>
              </a:rPr>
              <a:t>Realizar una retralimentación sobre el trabajo realizado y guiar a los estudiantes con preguntas sobre la creatividad y factibilidad de las ideas. Sugerir que los equipos registren retroalimentación en sus bitácoras (DIAPO RETROALIMENTACIÓN). </a:t>
            </a:r>
            <a:endParaRPr>
              <a:solidFill>
                <a:schemeClr val="dk1"/>
              </a:solidFill>
            </a:endParaRPr>
          </a:p>
          <a:p>
            <a:pPr marL="114300" marR="0" lvl="0" indent="0" algn="l" rtl="0">
              <a:lnSpc>
                <a:spcPct val="100000"/>
              </a:lnSpc>
              <a:spcBef>
                <a:spcPts val="0"/>
              </a:spcBef>
              <a:spcAft>
                <a:spcPts val="0"/>
              </a:spcAft>
              <a:buClr>
                <a:srgbClr val="000000"/>
              </a:buClr>
              <a:buSzPts val="1100"/>
              <a:buFont typeface="Arial"/>
              <a:buNone/>
            </a:pPr>
            <a:r>
              <a:rPr lang="es-CL" sz="1800">
                <a:latin typeface="Calibri"/>
                <a:ea typeface="Calibri"/>
                <a:cs typeface="Calibri"/>
                <a:sym typeface="Calibri"/>
              </a:rPr>
              <a:t>Es importante que la idea final sea escogida en clases y revisada por docente, de lo contrario dejar como encargo para la próxima sesión y revisar al inicio de la clase. </a:t>
            </a:r>
            <a:endParaRPr sz="1100">
              <a:solidFill>
                <a:schemeClr val="lt1"/>
              </a:solidFill>
              <a:latin typeface="Arial"/>
              <a:ea typeface="Arial"/>
              <a:cs typeface="Arial"/>
              <a:sym typeface="Arial"/>
            </a:endParaRPr>
          </a:p>
          <a:p>
            <a:pPr marL="114300" lvl="0" indent="0" algn="l" rtl="0">
              <a:lnSpc>
                <a:spcPct val="100000"/>
              </a:lnSpc>
              <a:spcBef>
                <a:spcPts val="0"/>
              </a:spcBef>
              <a:spcAft>
                <a:spcPts val="0"/>
              </a:spcAft>
              <a:buClr>
                <a:schemeClr val="dk1"/>
              </a:buClr>
              <a:buSzPts val="1100"/>
              <a:buFont typeface="Calibri"/>
              <a:buNone/>
            </a:pPr>
            <a:endParaRPr sz="1100">
              <a:solidFill>
                <a:schemeClr val="lt1"/>
              </a:solidFill>
              <a:latin typeface="Arial"/>
              <a:ea typeface="Arial"/>
              <a:cs typeface="Arial"/>
              <a:sym typeface="Arial"/>
            </a:endParaRPr>
          </a:p>
          <a:p>
            <a:pPr marL="114300" lvl="0" indent="0" algn="l" rtl="0">
              <a:lnSpc>
                <a:spcPct val="100000"/>
              </a:lnSpc>
              <a:spcBef>
                <a:spcPts val="0"/>
              </a:spcBef>
              <a:spcAft>
                <a:spcPts val="0"/>
              </a:spcAft>
              <a:buClr>
                <a:schemeClr val="lt1"/>
              </a:buClr>
              <a:buSzPts val="1100"/>
              <a:buFont typeface="Arial"/>
              <a:buNone/>
            </a:pPr>
            <a:r>
              <a:rPr lang="es-CL" i="1">
                <a:solidFill>
                  <a:schemeClr val="lt1"/>
                </a:solidFill>
                <a:latin typeface="Arial"/>
                <a:ea typeface="Arial"/>
                <a:cs typeface="Arial"/>
                <a:sym typeface="Arial"/>
              </a:rPr>
              <a:t>Reflexión: </a:t>
            </a:r>
            <a:endParaRPr/>
          </a:p>
          <a:p>
            <a:pPr marL="114300" lvl="0" indent="0" algn="l" rtl="0">
              <a:lnSpc>
                <a:spcPct val="100000"/>
              </a:lnSpc>
              <a:spcBef>
                <a:spcPts val="0"/>
              </a:spcBef>
              <a:spcAft>
                <a:spcPts val="0"/>
              </a:spcAft>
              <a:buClr>
                <a:schemeClr val="lt1"/>
              </a:buClr>
              <a:buSzPts val="1100"/>
              <a:buFont typeface="Arial"/>
              <a:buNone/>
            </a:pPr>
            <a:r>
              <a:rPr lang="es-CL" sz="1100" i="1">
                <a:solidFill>
                  <a:schemeClr val="lt1"/>
                </a:solidFill>
                <a:latin typeface="Arial"/>
                <a:ea typeface="Arial"/>
                <a:cs typeface="Arial"/>
                <a:sym typeface="Arial"/>
              </a:rPr>
              <a:t>¿Nuestra idea se podría llevar a cabo? ¿Por qué sí o por qué no? </a:t>
            </a:r>
            <a:endParaRPr/>
          </a:p>
          <a:p>
            <a:pPr marL="114300" lvl="0" indent="0" algn="l" rtl="0">
              <a:lnSpc>
                <a:spcPct val="100000"/>
              </a:lnSpc>
              <a:spcBef>
                <a:spcPts val="0"/>
              </a:spcBef>
              <a:spcAft>
                <a:spcPts val="0"/>
              </a:spcAft>
              <a:buClr>
                <a:schemeClr val="lt1"/>
              </a:buClr>
              <a:buSzPts val="1100"/>
              <a:buFont typeface="Arial"/>
              <a:buNone/>
            </a:pPr>
            <a:r>
              <a:rPr lang="es-CL" i="1">
                <a:solidFill>
                  <a:schemeClr val="lt1"/>
                </a:solidFill>
                <a:latin typeface="Arial"/>
                <a:ea typeface="Arial"/>
                <a:cs typeface="Arial"/>
                <a:sym typeface="Arial"/>
              </a:rPr>
              <a:t>¿Existe algo similar en el mercado?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ba857a6522_0_84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2ba857a6522_0_8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ba857a6522_0_86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3" name="Google Shape;973;g2ba857a6522_0_8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ba857a6522_0_86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g2ba857a6522_0_8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ba857a6522_0_87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g2ba857a6522_0_8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ba857a6522_0_88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6" name="Google Shape;1006;g2ba857a6522_0_8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a857a6522_0_8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16" name="Google Shape;1016;g2ba857a6522_0_89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ba857a6522_0_9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24" name="Google Shape;1024;g2ba857a6522_0_90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2ba857a6522_0_9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33" name="Google Shape;1033;g2ba857a6522_0_90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ba857a6522_0_9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42" name="Google Shape;1042;g2ba857a6522_0_91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ba857a6522_0_212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 name="Google Shape;1048;g2ba857a6522_0_2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ba857a6522_0_213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 name="Google Shape;1058;g2ba857a6522_0_2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2ba857a6522_0_93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7" name="Google Shape;1067;g2ba857a6522_0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ba857a6522_0_94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2ba857a6522_0_9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ba857a6522_0_95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g2ba857a6522_0_9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ba857a6522_0_96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Google Shape;1099;g2ba857a6522_0_9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ba857a6522_0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114" name="Google Shape;1114;g2ba857a6522_0_97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2ba857a6522_0_9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120" name="Google Shape;1120;g2ba857a6522_0_98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ba857a6522_0_100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4" name="Google Shape;1144;g2ba857a6522_0_10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ba857a6522_0_103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3" name="Google Shape;1183;g2ba857a6522_0_10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249" name="Google Shape;249;p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2ba857a6522_0_16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0" name="Google Shape;1220;g2ba857a6522_0_161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2ba857a6522_0_162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6" name="Google Shape;1226;g2ba857a6522_0_1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2ba857a6522_0_163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6" name="Google Shape;1236;g2ba857a6522_0_16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ba857a6522_0_163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5" name="Google Shape;1245;g2ba857a6522_0_1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2ba857a6522_0_164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5" name="Google Shape;1255;g2ba857a6522_0_16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ba857a6522_0_16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3" name="Google Shape;1263;g2ba857a6522_0_165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2ba857a6522_0_16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3" name="Google Shape;1273;g2ba857a6522_0_166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2ba857a6522_0_166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2" name="Google Shape;1282;g2ba857a6522_0_16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ba857a6522_0_168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5" name="Google Shape;1305;g2ba857a6522_0_16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2ba857a6522_0_172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8" name="Google Shape;1338;g2ba857a6522_0_1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2ba857a6522_0_174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8" name="Google Shape;1368;g2ba857a6522_0_17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2ba857a6522_0_176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4" name="Google Shape;1384;g2ba857a6522_0_17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2ba857a6522_0_177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6" name="Google Shape;1396;g2ba857a6522_0_17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ba857a6522_0_178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3" name="Google Shape;1413;g2ba857a6522_0_1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2ba857a6522_0_180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6" name="Google Shape;1426;g2ba857a6522_0_18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2ba857a6522_0_180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g2ba857a6522_0_18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2ba857a6522_0_181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4" name="Google Shape;1444;g2ba857a6522_0_18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2ba857a6522_0_183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1" name="Google Shape;1461;g2ba857a6522_0_18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ba857a6522_0_184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3" name="Google Shape;1473;g2ba857a6522_0_18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2ba857a6522_0_184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1" name="Google Shape;1481;g2ba857a6522_0_18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2ba857a6522_0_185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2" name="Google Shape;1492;g2ba857a6522_0_18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a857a6522_0_188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0" name="Google Shape;1520;g2ba857a6522_0_18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2ba857a6522_0_1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2" name="Google Shape;1552;g2ba857a6522_0_191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ba857a6522_0_192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2" name="Google Shape;1562;g2ba857a6522_0_19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2ba857a6522_0_217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3" name="Google Shape;1593;g2ba857a6522_0_2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2ba857a6522_0_218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g2ba857a6522_0_2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2ba857a6522_0_2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1" name="Google Shape;1611;g2ba857a6522_0_219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2ba857a6522_0_195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0" name="Google Shape;1630;g2ba857a6522_0_19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9">
  <p:cSld name="Title slide 9">
    <p:spTree>
      <p:nvGrpSpPr>
        <p:cNvPr id="1" name="Shape 15"/>
        <p:cNvGrpSpPr/>
        <p:nvPr/>
      </p:nvGrpSpPr>
      <p:grpSpPr>
        <a:xfrm>
          <a:off x="0" y="0"/>
          <a:ext cx="0" cy="0"/>
          <a:chOff x="0" y="0"/>
          <a:chExt cx="0" cy="0"/>
        </a:xfrm>
      </p:grpSpPr>
      <p:sp>
        <p:nvSpPr>
          <p:cNvPr id="16" name="Google Shape;16;p34"/>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7" name="Google Shape;17;p34"/>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8" name="Google Shape;18;p34"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62"/>
        <p:cNvGrpSpPr/>
        <p:nvPr/>
      </p:nvGrpSpPr>
      <p:grpSpPr>
        <a:xfrm>
          <a:off x="0" y="0"/>
          <a:ext cx="0" cy="0"/>
          <a:chOff x="0" y="0"/>
          <a:chExt cx="0" cy="0"/>
        </a:xfrm>
      </p:grpSpPr>
      <p:sp>
        <p:nvSpPr>
          <p:cNvPr id="63" name="Google Shape;63;p44"/>
          <p:cNvSpPr txBox="1">
            <a:spLocks noGrp="1"/>
          </p:cNvSpPr>
          <p:nvPr>
            <p:ph type="title"/>
          </p:nvPr>
        </p:nvSpPr>
        <p:spPr>
          <a:xfrm>
            <a:off x="685294" y="1929626"/>
            <a:ext cx="8663100" cy="3219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44"/>
          <p:cNvSpPr txBox="1">
            <a:spLocks noGrp="1"/>
          </p:cNvSpPr>
          <p:nvPr>
            <p:ph type="body" idx="1"/>
          </p:nvPr>
        </p:nvSpPr>
        <p:spPr>
          <a:xfrm>
            <a:off x="685294" y="5179709"/>
            <a:ext cx="8663100" cy="1693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5" name="Google Shape;65;p44"/>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4"/>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4"/>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68"/>
        <p:cNvGrpSpPr/>
        <p:nvPr/>
      </p:nvGrpSpPr>
      <p:grpSpPr>
        <a:xfrm>
          <a:off x="0" y="0"/>
          <a:ext cx="0" cy="0"/>
          <a:chOff x="0" y="0"/>
          <a:chExt cx="0" cy="0"/>
        </a:xfrm>
      </p:grpSpPr>
      <p:sp>
        <p:nvSpPr>
          <p:cNvPr id="69" name="Google Shape;69;p45"/>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5"/>
          <p:cNvSpPr txBox="1">
            <a:spLocks noGrp="1"/>
          </p:cNvSpPr>
          <p:nvPr>
            <p:ph type="body" idx="1"/>
          </p:nvPr>
        </p:nvSpPr>
        <p:spPr>
          <a:xfrm>
            <a:off x="690525" y="2060417"/>
            <a:ext cx="4268700" cy="491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5"/>
          <p:cNvSpPr txBox="1">
            <a:spLocks noGrp="1"/>
          </p:cNvSpPr>
          <p:nvPr>
            <p:ph type="body" idx="2"/>
          </p:nvPr>
        </p:nvSpPr>
        <p:spPr>
          <a:xfrm>
            <a:off x="5084775" y="2060417"/>
            <a:ext cx="4268700" cy="491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5"/>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5"/>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5"/>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75"/>
        <p:cNvGrpSpPr/>
        <p:nvPr/>
      </p:nvGrpSpPr>
      <p:grpSpPr>
        <a:xfrm>
          <a:off x="0" y="0"/>
          <a:ext cx="0" cy="0"/>
          <a:chOff x="0" y="0"/>
          <a:chExt cx="0" cy="0"/>
        </a:xfrm>
      </p:grpSpPr>
      <p:sp>
        <p:nvSpPr>
          <p:cNvPr id="76" name="Google Shape;76;p46"/>
          <p:cNvSpPr txBox="1">
            <a:spLocks noGrp="1"/>
          </p:cNvSpPr>
          <p:nvPr>
            <p:ph type="title"/>
          </p:nvPr>
        </p:nvSpPr>
        <p:spPr>
          <a:xfrm>
            <a:off x="691833"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6"/>
          <p:cNvSpPr txBox="1">
            <a:spLocks noGrp="1"/>
          </p:cNvSpPr>
          <p:nvPr>
            <p:ph type="body" idx="1"/>
          </p:nvPr>
        </p:nvSpPr>
        <p:spPr>
          <a:xfrm>
            <a:off x="691833" y="1897376"/>
            <a:ext cx="4249200" cy="930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46"/>
          <p:cNvSpPr txBox="1">
            <a:spLocks noGrp="1"/>
          </p:cNvSpPr>
          <p:nvPr>
            <p:ph type="body" idx="2"/>
          </p:nvPr>
        </p:nvSpPr>
        <p:spPr>
          <a:xfrm>
            <a:off x="691833" y="2827250"/>
            <a:ext cx="4249200" cy="4158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6"/>
          <p:cNvSpPr txBox="1">
            <a:spLocks noGrp="1"/>
          </p:cNvSpPr>
          <p:nvPr>
            <p:ph type="body" idx="3"/>
          </p:nvPr>
        </p:nvSpPr>
        <p:spPr>
          <a:xfrm>
            <a:off x="5084775" y="1897376"/>
            <a:ext cx="4269900" cy="930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0" name="Google Shape;80;p46"/>
          <p:cNvSpPr txBox="1">
            <a:spLocks noGrp="1"/>
          </p:cNvSpPr>
          <p:nvPr>
            <p:ph type="body" idx="4"/>
          </p:nvPr>
        </p:nvSpPr>
        <p:spPr>
          <a:xfrm>
            <a:off x="5084775" y="2827250"/>
            <a:ext cx="4269900" cy="4158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6"/>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6"/>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6"/>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84"/>
        <p:cNvGrpSpPr/>
        <p:nvPr/>
      </p:nvGrpSpPr>
      <p:grpSpPr>
        <a:xfrm>
          <a:off x="0" y="0"/>
          <a:ext cx="0" cy="0"/>
          <a:chOff x="0" y="0"/>
          <a:chExt cx="0" cy="0"/>
        </a:xfrm>
      </p:grpSpPr>
      <p:sp>
        <p:nvSpPr>
          <p:cNvPr id="85" name="Google Shape;85;p47"/>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7"/>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7"/>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7"/>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89"/>
        <p:cNvGrpSpPr/>
        <p:nvPr/>
      </p:nvGrpSpPr>
      <p:grpSpPr>
        <a:xfrm>
          <a:off x="0" y="0"/>
          <a:ext cx="0" cy="0"/>
          <a:chOff x="0" y="0"/>
          <a:chExt cx="0" cy="0"/>
        </a:xfrm>
      </p:grpSpPr>
      <p:sp>
        <p:nvSpPr>
          <p:cNvPr id="90" name="Google Shape;90;p48"/>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8"/>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8"/>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93"/>
        <p:cNvGrpSpPr/>
        <p:nvPr/>
      </p:nvGrpSpPr>
      <p:grpSpPr>
        <a:xfrm>
          <a:off x="0" y="0"/>
          <a:ext cx="0" cy="0"/>
          <a:chOff x="0" y="0"/>
          <a:chExt cx="0" cy="0"/>
        </a:xfrm>
      </p:grpSpPr>
      <p:sp>
        <p:nvSpPr>
          <p:cNvPr id="94" name="Google Shape;94;p49"/>
          <p:cNvSpPr txBox="1">
            <a:spLocks noGrp="1"/>
          </p:cNvSpPr>
          <p:nvPr>
            <p:ph type="title"/>
          </p:nvPr>
        </p:nvSpPr>
        <p:spPr>
          <a:xfrm>
            <a:off x="691833" y="516000"/>
            <a:ext cx="3239400" cy="1806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49"/>
          <p:cNvSpPr txBox="1">
            <a:spLocks noGrp="1"/>
          </p:cNvSpPr>
          <p:nvPr>
            <p:ph type="body" idx="1"/>
          </p:nvPr>
        </p:nvSpPr>
        <p:spPr>
          <a:xfrm>
            <a:off x="4270008" y="1114417"/>
            <a:ext cx="5084700" cy="5500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6" name="Google Shape;96;p49"/>
          <p:cNvSpPr txBox="1">
            <a:spLocks noGrp="1"/>
          </p:cNvSpPr>
          <p:nvPr>
            <p:ph type="body" idx="2"/>
          </p:nvPr>
        </p:nvSpPr>
        <p:spPr>
          <a:xfrm>
            <a:off x="691833" y="2322000"/>
            <a:ext cx="3239400" cy="4301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49"/>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9"/>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9"/>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00"/>
        <p:cNvGrpSpPr/>
        <p:nvPr/>
      </p:nvGrpSpPr>
      <p:grpSpPr>
        <a:xfrm>
          <a:off x="0" y="0"/>
          <a:ext cx="0" cy="0"/>
          <a:chOff x="0" y="0"/>
          <a:chExt cx="0" cy="0"/>
        </a:xfrm>
      </p:grpSpPr>
      <p:sp>
        <p:nvSpPr>
          <p:cNvPr id="101" name="Google Shape;101;p50"/>
          <p:cNvSpPr txBox="1">
            <a:spLocks noGrp="1"/>
          </p:cNvSpPr>
          <p:nvPr>
            <p:ph type="title"/>
          </p:nvPr>
        </p:nvSpPr>
        <p:spPr>
          <a:xfrm>
            <a:off x="691833" y="516000"/>
            <a:ext cx="3239400" cy="1806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50"/>
          <p:cNvSpPr>
            <a:spLocks noGrp="1"/>
          </p:cNvSpPr>
          <p:nvPr>
            <p:ph type="pic" idx="2"/>
          </p:nvPr>
        </p:nvSpPr>
        <p:spPr>
          <a:xfrm>
            <a:off x="4270008" y="1114417"/>
            <a:ext cx="5084700" cy="5500500"/>
          </a:xfrm>
          <a:prstGeom prst="rect">
            <a:avLst/>
          </a:prstGeom>
          <a:noFill/>
          <a:ln>
            <a:noFill/>
          </a:ln>
        </p:spPr>
      </p:sp>
      <p:sp>
        <p:nvSpPr>
          <p:cNvPr id="103" name="Google Shape;103;p50"/>
          <p:cNvSpPr txBox="1">
            <a:spLocks noGrp="1"/>
          </p:cNvSpPr>
          <p:nvPr>
            <p:ph type="body" idx="1"/>
          </p:nvPr>
        </p:nvSpPr>
        <p:spPr>
          <a:xfrm>
            <a:off x="691833" y="2322000"/>
            <a:ext cx="3239400" cy="4301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50"/>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0"/>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0"/>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07"/>
        <p:cNvGrpSpPr/>
        <p:nvPr/>
      </p:nvGrpSpPr>
      <p:grpSpPr>
        <a:xfrm>
          <a:off x="0" y="0"/>
          <a:ext cx="0" cy="0"/>
          <a:chOff x="0" y="0"/>
          <a:chExt cx="0" cy="0"/>
        </a:xfrm>
      </p:grpSpPr>
      <p:sp>
        <p:nvSpPr>
          <p:cNvPr id="108" name="Google Shape;108;p51"/>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51"/>
          <p:cNvSpPr txBox="1">
            <a:spLocks noGrp="1"/>
          </p:cNvSpPr>
          <p:nvPr>
            <p:ph type="body" idx="1"/>
          </p:nvPr>
        </p:nvSpPr>
        <p:spPr>
          <a:xfrm rot="5400000">
            <a:off x="2566575" y="184517"/>
            <a:ext cx="4911000" cy="8662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51"/>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51"/>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1"/>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13"/>
        <p:cNvGrpSpPr/>
        <p:nvPr/>
      </p:nvGrpSpPr>
      <p:grpSpPr>
        <a:xfrm>
          <a:off x="0" y="0"/>
          <a:ext cx="0" cy="0"/>
          <a:chOff x="0" y="0"/>
          <a:chExt cx="0" cy="0"/>
        </a:xfrm>
      </p:grpSpPr>
      <p:sp>
        <p:nvSpPr>
          <p:cNvPr id="114" name="Google Shape;114;p52"/>
          <p:cNvSpPr txBox="1">
            <a:spLocks noGrp="1"/>
          </p:cNvSpPr>
          <p:nvPr>
            <p:ph type="title"/>
          </p:nvPr>
        </p:nvSpPr>
        <p:spPr>
          <a:xfrm rot="5400000">
            <a:off x="4991025" y="2608833"/>
            <a:ext cx="6559200" cy="216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52"/>
          <p:cNvSpPr txBox="1">
            <a:spLocks noGrp="1"/>
          </p:cNvSpPr>
          <p:nvPr>
            <p:ph type="body" idx="1"/>
          </p:nvPr>
        </p:nvSpPr>
        <p:spPr>
          <a:xfrm rot="5400000">
            <a:off x="596738" y="505833"/>
            <a:ext cx="6559200" cy="6371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52"/>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2"/>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52"/>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5">
  <p:cSld name="Title slide 1 5">
    <p:spTree>
      <p:nvGrpSpPr>
        <p:cNvPr id="1" name="Shape 119"/>
        <p:cNvGrpSpPr/>
        <p:nvPr/>
      </p:nvGrpSpPr>
      <p:grpSpPr>
        <a:xfrm>
          <a:off x="0" y="0"/>
          <a:ext cx="0" cy="0"/>
          <a:chOff x="0" y="0"/>
          <a:chExt cx="0" cy="0"/>
        </a:xfrm>
      </p:grpSpPr>
      <p:sp>
        <p:nvSpPr>
          <p:cNvPr id="120" name="Google Shape;120;g2ba857a6522_0_689"/>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
              <a:buNone/>
              <a:defRPr sz="200"/>
            </a:lvl1pPr>
            <a:lvl2pPr lvl="1" algn="ctr" rtl="0">
              <a:lnSpc>
                <a:spcPct val="100000"/>
              </a:lnSpc>
              <a:spcBef>
                <a:spcPts val="0"/>
              </a:spcBef>
              <a:spcAft>
                <a:spcPts val="0"/>
              </a:spcAft>
              <a:buClr>
                <a:schemeClr val="dk1"/>
              </a:buClr>
              <a:buSzPts val="2800"/>
              <a:buNone/>
              <a:defRPr sz="2800"/>
            </a:lvl2pPr>
            <a:lvl3pPr lvl="2" algn="ctr" rtl="0">
              <a:lnSpc>
                <a:spcPct val="100000"/>
              </a:lnSpc>
              <a:spcBef>
                <a:spcPts val="0"/>
              </a:spcBef>
              <a:spcAft>
                <a:spcPts val="0"/>
              </a:spcAft>
              <a:buClr>
                <a:schemeClr val="dk1"/>
              </a:buClr>
              <a:buSzPts val="2800"/>
              <a:buNone/>
              <a:defRPr sz="2800"/>
            </a:lvl3pPr>
            <a:lvl4pPr lvl="3" algn="ctr" rtl="0">
              <a:lnSpc>
                <a:spcPct val="100000"/>
              </a:lnSpc>
              <a:spcBef>
                <a:spcPts val="0"/>
              </a:spcBef>
              <a:spcAft>
                <a:spcPts val="0"/>
              </a:spcAft>
              <a:buClr>
                <a:schemeClr val="dk1"/>
              </a:buClr>
              <a:buSzPts val="2800"/>
              <a:buNone/>
              <a:defRPr sz="2800"/>
            </a:lvl4pPr>
            <a:lvl5pPr lvl="4" algn="ctr" rtl="0">
              <a:lnSpc>
                <a:spcPct val="100000"/>
              </a:lnSpc>
              <a:spcBef>
                <a:spcPts val="0"/>
              </a:spcBef>
              <a:spcAft>
                <a:spcPts val="0"/>
              </a:spcAft>
              <a:buClr>
                <a:schemeClr val="dk1"/>
              </a:buClr>
              <a:buSzPts val="2800"/>
              <a:buNone/>
              <a:defRPr sz="2800"/>
            </a:lvl5pPr>
            <a:lvl6pPr lvl="5" algn="ctr" rtl="0">
              <a:lnSpc>
                <a:spcPct val="100000"/>
              </a:lnSpc>
              <a:spcBef>
                <a:spcPts val="0"/>
              </a:spcBef>
              <a:spcAft>
                <a:spcPts val="0"/>
              </a:spcAft>
              <a:buClr>
                <a:schemeClr val="dk1"/>
              </a:buClr>
              <a:buSzPts val="2800"/>
              <a:buNone/>
              <a:defRPr sz="2800"/>
            </a:lvl6pPr>
            <a:lvl7pPr lvl="6" algn="ctr" rtl="0">
              <a:lnSpc>
                <a:spcPct val="100000"/>
              </a:lnSpc>
              <a:spcBef>
                <a:spcPts val="0"/>
              </a:spcBef>
              <a:spcAft>
                <a:spcPts val="0"/>
              </a:spcAft>
              <a:buClr>
                <a:schemeClr val="dk1"/>
              </a:buClr>
              <a:buSzPts val="2800"/>
              <a:buNone/>
              <a:defRPr sz="2800"/>
            </a:lvl7pPr>
            <a:lvl8pPr lvl="7" algn="ctr" rtl="0">
              <a:lnSpc>
                <a:spcPct val="100000"/>
              </a:lnSpc>
              <a:spcBef>
                <a:spcPts val="0"/>
              </a:spcBef>
              <a:spcAft>
                <a:spcPts val="0"/>
              </a:spcAft>
              <a:buClr>
                <a:schemeClr val="dk1"/>
              </a:buClr>
              <a:buSzPts val="2800"/>
              <a:buNone/>
              <a:defRPr sz="2800"/>
            </a:lvl8pPr>
            <a:lvl9pPr lvl="8" algn="ctr" rtl="0">
              <a:lnSpc>
                <a:spcPct val="100000"/>
              </a:lnSpc>
              <a:spcBef>
                <a:spcPts val="0"/>
              </a:spcBef>
              <a:spcAft>
                <a:spcPts val="0"/>
              </a:spcAft>
              <a:buClr>
                <a:schemeClr val="dk1"/>
              </a:buClr>
              <a:buSzPts val="2800"/>
              <a:buNone/>
              <a:defRPr sz="2800"/>
            </a:lvl9pPr>
          </a:lstStyle>
          <a:p>
            <a:endParaRPr/>
          </a:p>
        </p:txBody>
      </p:sp>
      <p:sp>
        <p:nvSpPr>
          <p:cNvPr id="121" name="Google Shape;121;g2ba857a6522_0_689"/>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22" name="Google Shape;122;g2ba857a6522_0_689"/>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23" name="Google Shape;123;g2ba857a6522_0_689" descr="Logotipo&#10;&#10;Descripción generada automáticamente con confianza media"/>
          <p:cNvPicPr preferRelativeResize="0"/>
          <p:nvPr/>
        </p:nvPicPr>
        <p:blipFill rotWithShape="1">
          <a:blip r:embed="rId2">
            <a:alphaModFix/>
          </a:blip>
          <a:srcRect/>
          <a:stretch/>
        </p:blipFill>
        <p:spPr>
          <a:xfrm>
            <a:off x="7617006" y="276602"/>
            <a:ext cx="2294759" cy="6969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4">
  <p:cSld name="Title slide 4">
    <p:spTree>
      <p:nvGrpSpPr>
        <p:cNvPr id="1" name="Shape 19"/>
        <p:cNvGrpSpPr/>
        <p:nvPr/>
      </p:nvGrpSpPr>
      <p:grpSpPr>
        <a:xfrm>
          <a:off x="0" y="0"/>
          <a:ext cx="0" cy="0"/>
          <a:chOff x="0" y="0"/>
          <a:chExt cx="0" cy="0"/>
        </a:xfrm>
      </p:grpSpPr>
      <p:sp>
        <p:nvSpPr>
          <p:cNvPr id="20" name="Google Shape;20;p35"/>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1" name="Google Shape;21;p35"/>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2" name="Google Shape;22;p35"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24"/>
        <p:cNvGrpSpPr/>
        <p:nvPr/>
      </p:nvGrpSpPr>
      <p:grpSpPr>
        <a:xfrm>
          <a:off x="0" y="0"/>
          <a:ext cx="0" cy="0"/>
          <a:chOff x="0" y="0"/>
          <a:chExt cx="0" cy="0"/>
        </a:xfrm>
      </p:grpSpPr>
      <p:sp>
        <p:nvSpPr>
          <p:cNvPr id="125" name="Google Shape;125;g2ba857a6522_0_694"/>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3 1">
  <p:cSld name="Title slide 3 1">
    <p:spTree>
      <p:nvGrpSpPr>
        <p:cNvPr id="1" name="Shape 126"/>
        <p:cNvGrpSpPr/>
        <p:nvPr/>
      </p:nvGrpSpPr>
      <p:grpSpPr>
        <a:xfrm>
          <a:off x="0" y="0"/>
          <a:ext cx="0" cy="0"/>
          <a:chOff x="0" y="0"/>
          <a:chExt cx="0" cy="0"/>
        </a:xfrm>
      </p:grpSpPr>
      <p:sp>
        <p:nvSpPr>
          <p:cNvPr id="127" name="Google Shape;127;g2ba857a6522_0_696"/>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8" name="Google Shape;128;g2ba857a6522_0_696"/>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29" name="Google Shape;129;g2ba857a6522_0_696"/>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30" name="Google Shape;130;g2ba857a6522_0_696" descr="Logotipo&#10;&#10;Descripción generada automáticamente con confianza media"/>
          <p:cNvPicPr preferRelativeResize="0"/>
          <p:nvPr/>
        </p:nvPicPr>
        <p:blipFill rotWithShape="1">
          <a:blip r:embed="rId2">
            <a:alphaModFix/>
          </a:blip>
          <a:srcRect/>
          <a:stretch/>
        </p:blipFill>
        <p:spPr>
          <a:xfrm>
            <a:off x="7617006" y="276602"/>
            <a:ext cx="2294759" cy="69698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13">
  <p:cSld name="Title slide 13">
    <p:spTree>
      <p:nvGrpSpPr>
        <p:cNvPr id="1" name="Shape 131"/>
        <p:cNvGrpSpPr/>
        <p:nvPr/>
      </p:nvGrpSpPr>
      <p:grpSpPr>
        <a:xfrm>
          <a:off x="0" y="0"/>
          <a:ext cx="0" cy="0"/>
          <a:chOff x="0" y="0"/>
          <a:chExt cx="0" cy="0"/>
        </a:xfrm>
      </p:grpSpPr>
      <p:sp>
        <p:nvSpPr>
          <p:cNvPr id="132" name="Google Shape;132;g2ba857a6522_0_701"/>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33" name="Google Shape;133;g2ba857a6522_0_701"/>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34" name="Google Shape;134;g2ba857a6522_0_701" descr="Logotipo&#10;&#10;Descripción generada automáticamente con confianza media"/>
          <p:cNvPicPr preferRelativeResize="0"/>
          <p:nvPr/>
        </p:nvPicPr>
        <p:blipFill rotWithShape="1">
          <a:blip r:embed="rId2">
            <a:alphaModFix/>
          </a:blip>
          <a:srcRect/>
          <a:stretch/>
        </p:blipFill>
        <p:spPr>
          <a:xfrm>
            <a:off x="7617006" y="276602"/>
            <a:ext cx="2294759" cy="696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1">
  <p:cSld name="1_Title slide">
    <p:spTree>
      <p:nvGrpSpPr>
        <p:cNvPr id="1" name="Shape 135"/>
        <p:cNvGrpSpPr/>
        <p:nvPr/>
      </p:nvGrpSpPr>
      <p:grpSpPr>
        <a:xfrm>
          <a:off x="0" y="0"/>
          <a:ext cx="0" cy="0"/>
          <a:chOff x="0" y="0"/>
          <a:chExt cx="0" cy="0"/>
        </a:xfrm>
      </p:grpSpPr>
      <p:sp>
        <p:nvSpPr>
          <p:cNvPr id="136" name="Google Shape;136;g2ba857a6522_0_705"/>
          <p:cNvSpPr txBox="1">
            <a:spLocks noGrp="1"/>
          </p:cNvSpPr>
          <p:nvPr>
            <p:ph type="ctrTitle"/>
          </p:nvPr>
        </p:nvSpPr>
        <p:spPr>
          <a:xfrm>
            <a:off x="342388" y="1120446"/>
            <a:ext cx="9359100" cy="30888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37" name="Google Shape;137;g2ba857a6522_0_705"/>
          <p:cNvSpPr txBox="1">
            <a:spLocks noGrp="1"/>
          </p:cNvSpPr>
          <p:nvPr>
            <p:ph type="subTitle" idx="1"/>
          </p:nvPr>
        </p:nvSpPr>
        <p:spPr>
          <a:xfrm>
            <a:off x="342379" y="4264825"/>
            <a:ext cx="9359100" cy="1192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38" name="Google Shape;138;g2ba857a6522_0_705"/>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6">
  <p:cSld name="Title slide">
    <p:spTree>
      <p:nvGrpSpPr>
        <p:cNvPr id="1" name="Shape 148"/>
        <p:cNvGrpSpPr/>
        <p:nvPr/>
      </p:nvGrpSpPr>
      <p:grpSpPr>
        <a:xfrm>
          <a:off x="0" y="0"/>
          <a:ext cx="0" cy="0"/>
          <a:chOff x="0" y="0"/>
          <a:chExt cx="0" cy="0"/>
        </a:xfrm>
      </p:grpSpPr>
      <p:sp>
        <p:nvSpPr>
          <p:cNvPr id="149" name="Google Shape;149;g2ba857a6522_0_1164"/>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50" name="Google Shape;150;g2ba857a6522_0_1164"/>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51" name="Google Shape;151;g2ba857a6522_0_1164" descr="Logotipo&#10;&#10;Descripción generada automáticamente con confianza media"/>
          <p:cNvPicPr preferRelativeResize="0"/>
          <p:nvPr/>
        </p:nvPicPr>
        <p:blipFill rotWithShape="1">
          <a:blip r:embed="rId2">
            <a:alphaModFix/>
          </a:blip>
          <a:srcRect/>
          <a:stretch/>
        </p:blipFill>
        <p:spPr>
          <a:xfrm>
            <a:off x="7617006" y="276602"/>
            <a:ext cx="2294759" cy="69698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52"/>
        <p:cNvGrpSpPr/>
        <p:nvPr/>
      </p:nvGrpSpPr>
      <p:grpSpPr>
        <a:xfrm>
          <a:off x="0" y="0"/>
          <a:ext cx="0" cy="0"/>
          <a:chOff x="0" y="0"/>
          <a:chExt cx="0" cy="0"/>
        </a:xfrm>
      </p:grpSpPr>
      <p:sp>
        <p:nvSpPr>
          <p:cNvPr id="153" name="Google Shape;153;g2ba857a6522_0_1168"/>
          <p:cNvSpPr txBox="1">
            <a:spLocks noGrp="1"/>
          </p:cNvSpPr>
          <p:nvPr>
            <p:ph type="title"/>
          </p:nvPr>
        </p:nvSpPr>
        <p:spPr>
          <a:xfrm>
            <a:off x="342379" y="3236625"/>
            <a:ext cx="9359100" cy="12666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dk1"/>
              </a:buClr>
              <a:buSzPts val="3600"/>
              <a:buFont typeface="Calibri"/>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54" name="Google Shape;154;g2ba857a6522_0_1168"/>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SECTION_HEADER_2">
    <p:spTree>
      <p:nvGrpSpPr>
        <p:cNvPr id="1" name="Shape 160"/>
        <p:cNvGrpSpPr/>
        <p:nvPr/>
      </p:nvGrpSpPr>
      <p:grpSpPr>
        <a:xfrm>
          <a:off x="0" y="0"/>
          <a:ext cx="0" cy="0"/>
          <a:chOff x="0" y="0"/>
          <a:chExt cx="0" cy="0"/>
        </a:xfrm>
      </p:grpSpPr>
      <p:sp>
        <p:nvSpPr>
          <p:cNvPr id="161" name="Google Shape;161;g2ba857a6522_0_2105"/>
          <p:cNvSpPr txBox="1">
            <a:spLocks noGrp="1"/>
          </p:cNvSpPr>
          <p:nvPr>
            <p:ph type="title"/>
          </p:nvPr>
        </p:nvSpPr>
        <p:spPr>
          <a:xfrm>
            <a:off x="342379" y="3236625"/>
            <a:ext cx="9359100" cy="1266600"/>
          </a:xfrm>
          <a:prstGeom prst="rect">
            <a:avLst/>
          </a:prstGeom>
          <a:noFill/>
          <a:ln>
            <a:noFill/>
          </a:ln>
        </p:spPr>
        <p:txBody>
          <a:bodyPr spcFirstLastPara="1" wrap="square" lIns="101350" tIns="101350" rIns="101350" bIns="101350" anchor="ctr" anchorCtr="0">
            <a:normAutofit/>
          </a:bodyPr>
          <a:lstStyle>
            <a:lvl1pPr lvl="0" algn="ctr" rtl="0">
              <a:lnSpc>
                <a:spcPct val="100000"/>
              </a:lnSpc>
              <a:spcBef>
                <a:spcPts val="0"/>
              </a:spcBef>
              <a:spcAft>
                <a:spcPts val="0"/>
              </a:spcAft>
              <a:buSzPts val="4000"/>
              <a:buNone/>
              <a:defRPr sz="4000"/>
            </a:lvl1pPr>
            <a:lvl2pPr lvl="1" algn="ctr" rtl="0">
              <a:lnSpc>
                <a:spcPct val="100000"/>
              </a:lnSpc>
              <a:spcBef>
                <a:spcPts val="0"/>
              </a:spcBef>
              <a:spcAft>
                <a:spcPts val="0"/>
              </a:spcAft>
              <a:buSzPts val="4000"/>
              <a:buNone/>
              <a:defRPr sz="4000"/>
            </a:lvl2pPr>
            <a:lvl3pPr lvl="2" algn="ctr" rtl="0">
              <a:lnSpc>
                <a:spcPct val="100000"/>
              </a:lnSpc>
              <a:spcBef>
                <a:spcPts val="0"/>
              </a:spcBef>
              <a:spcAft>
                <a:spcPts val="0"/>
              </a:spcAft>
              <a:buSzPts val="4000"/>
              <a:buNone/>
              <a:defRPr sz="4000"/>
            </a:lvl3pPr>
            <a:lvl4pPr lvl="3" algn="ctr" rtl="0">
              <a:lnSpc>
                <a:spcPct val="100000"/>
              </a:lnSpc>
              <a:spcBef>
                <a:spcPts val="0"/>
              </a:spcBef>
              <a:spcAft>
                <a:spcPts val="0"/>
              </a:spcAft>
              <a:buSzPts val="4000"/>
              <a:buNone/>
              <a:defRPr sz="4000"/>
            </a:lvl4pPr>
            <a:lvl5pPr lvl="4" algn="ctr" rtl="0">
              <a:lnSpc>
                <a:spcPct val="100000"/>
              </a:lnSpc>
              <a:spcBef>
                <a:spcPts val="0"/>
              </a:spcBef>
              <a:spcAft>
                <a:spcPts val="0"/>
              </a:spcAft>
              <a:buSzPts val="4000"/>
              <a:buNone/>
              <a:defRPr sz="4000"/>
            </a:lvl5pPr>
            <a:lvl6pPr lvl="5" algn="ctr" rtl="0">
              <a:lnSpc>
                <a:spcPct val="100000"/>
              </a:lnSpc>
              <a:spcBef>
                <a:spcPts val="0"/>
              </a:spcBef>
              <a:spcAft>
                <a:spcPts val="0"/>
              </a:spcAft>
              <a:buSzPts val="4000"/>
              <a:buNone/>
              <a:defRPr sz="4000"/>
            </a:lvl6pPr>
            <a:lvl7pPr lvl="6" algn="ctr" rtl="0">
              <a:lnSpc>
                <a:spcPct val="100000"/>
              </a:lnSpc>
              <a:spcBef>
                <a:spcPts val="0"/>
              </a:spcBef>
              <a:spcAft>
                <a:spcPts val="0"/>
              </a:spcAft>
              <a:buSzPts val="4000"/>
              <a:buNone/>
              <a:defRPr sz="4000"/>
            </a:lvl7pPr>
            <a:lvl8pPr lvl="7" algn="ctr" rtl="0">
              <a:lnSpc>
                <a:spcPct val="100000"/>
              </a:lnSpc>
              <a:spcBef>
                <a:spcPts val="0"/>
              </a:spcBef>
              <a:spcAft>
                <a:spcPts val="0"/>
              </a:spcAft>
              <a:buSzPts val="4000"/>
              <a:buNone/>
              <a:defRPr sz="4000"/>
            </a:lvl8pPr>
            <a:lvl9pPr lvl="8" algn="ctr" rtl="0">
              <a:lnSpc>
                <a:spcPct val="100000"/>
              </a:lnSpc>
              <a:spcBef>
                <a:spcPts val="0"/>
              </a:spcBef>
              <a:spcAft>
                <a:spcPts val="0"/>
              </a:spcAft>
              <a:buSzPts val="4000"/>
              <a:buNone/>
              <a:defRPr sz="4000"/>
            </a:lvl9pPr>
          </a:lstStyle>
          <a:p>
            <a:endParaRPr/>
          </a:p>
        </p:txBody>
      </p:sp>
      <p:sp>
        <p:nvSpPr>
          <p:cNvPr id="162" name="Google Shape;162;g2ba857a6522_0_2105"/>
          <p:cNvSpPr txBox="1">
            <a:spLocks noGrp="1"/>
          </p:cNvSpPr>
          <p:nvPr>
            <p:ph type="sldNum" idx="12"/>
          </p:nvPr>
        </p:nvSpPr>
        <p:spPr>
          <a:xfrm>
            <a:off x="9306361" y="7017264"/>
            <a:ext cx="602700" cy="592200"/>
          </a:xfrm>
          <a:prstGeom prst="rect">
            <a:avLst/>
          </a:prstGeom>
          <a:noFill/>
          <a:ln>
            <a:noFill/>
          </a:ln>
        </p:spPr>
        <p:txBody>
          <a:bodyPr spcFirstLastPara="1" wrap="square" lIns="101350" tIns="101350" rIns="101350" bIns="101350" anchor="ctr" anchorCtr="0">
            <a:norm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3 2">
  <p:cSld name="TITLE_3">
    <p:spTree>
      <p:nvGrpSpPr>
        <p:cNvPr id="1" name="Shape 163"/>
        <p:cNvGrpSpPr/>
        <p:nvPr/>
      </p:nvGrpSpPr>
      <p:grpSpPr>
        <a:xfrm>
          <a:off x="0" y="0"/>
          <a:ext cx="0" cy="0"/>
          <a:chOff x="0" y="0"/>
          <a:chExt cx="0" cy="0"/>
        </a:xfrm>
      </p:grpSpPr>
      <p:sp>
        <p:nvSpPr>
          <p:cNvPr id="164" name="Google Shape;164;g2ba857a6522_0_2108"/>
          <p:cNvSpPr txBox="1">
            <a:spLocks noGrp="1"/>
          </p:cNvSpPr>
          <p:nvPr>
            <p:ph type="subTitle" idx="1"/>
          </p:nvPr>
        </p:nvSpPr>
        <p:spPr>
          <a:xfrm>
            <a:off x="4006286" y="7868809"/>
            <a:ext cx="1543200" cy="273000"/>
          </a:xfrm>
          <a:prstGeom prst="rect">
            <a:avLst/>
          </a:prstGeom>
          <a:noFill/>
          <a:ln>
            <a:noFill/>
          </a:ln>
        </p:spPr>
        <p:txBody>
          <a:bodyPr spcFirstLastPara="1" wrap="square" lIns="101350" tIns="101350" rIns="101350" bIns="101350" anchor="t" anchorCtr="0">
            <a:noAutofit/>
          </a:bodyPr>
          <a:lstStyle>
            <a:lvl1pPr lvl="0" algn="ctr" rtl="0">
              <a:lnSpc>
                <a:spcPct val="100000"/>
              </a:lnSpc>
              <a:spcBef>
                <a:spcPts val="0"/>
              </a:spcBef>
              <a:spcAft>
                <a:spcPts val="0"/>
              </a:spcAft>
              <a:buSzPts val="200"/>
              <a:buNone/>
              <a:defRPr sz="200"/>
            </a:lvl1pPr>
            <a:lvl2pPr lvl="1" algn="ctr" rtl="0">
              <a:lnSpc>
                <a:spcPct val="100000"/>
              </a:lnSpc>
              <a:spcBef>
                <a:spcPts val="0"/>
              </a:spcBef>
              <a:spcAft>
                <a:spcPts val="0"/>
              </a:spcAft>
              <a:buSzPts val="3100"/>
              <a:buNone/>
              <a:defRPr sz="3100"/>
            </a:lvl2pPr>
            <a:lvl3pPr lvl="2" algn="ctr" rtl="0">
              <a:lnSpc>
                <a:spcPct val="100000"/>
              </a:lnSpc>
              <a:spcBef>
                <a:spcPts val="0"/>
              </a:spcBef>
              <a:spcAft>
                <a:spcPts val="0"/>
              </a:spcAft>
              <a:buSzPts val="3100"/>
              <a:buNone/>
              <a:defRPr sz="3100"/>
            </a:lvl3pPr>
            <a:lvl4pPr lvl="3" algn="ctr" rtl="0">
              <a:lnSpc>
                <a:spcPct val="100000"/>
              </a:lnSpc>
              <a:spcBef>
                <a:spcPts val="0"/>
              </a:spcBef>
              <a:spcAft>
                <a:spcPts val="0"/>
              </a:spcAft>
              <a:buSzPts val="3100"/>
              <a:buNone/>
              <a:defRPr sz="3100"/>
            </a:lvl4pPr>
            <a:lvl5pPr lvl="4" algn="ctr" rtl="0">
              <a:lnSpc>
                <a:spcPct val="100000"/>
              </a:lnSpc>
              <a:spcBef>
                <a:spcPts val="0"/>
              </a:spcBef>
              <a:spcAft>
                <a:spcPts val="0"/>
              </a:spcAft>
              <a:buSzPts val="3100"/>
              <a:buNone/>
              <a:defRPr sz="3100"/>
            </a:lvl5pPr>
            <a:lvl6pPr lvl="5" algn="ctr" rtl="0">
              <a:lnSpc>
                <a:spcPct val="100000"/>
              </a:lnSpc>
              <a:spcBef>
                <a:spcPts val="0"/>
              </a:spcBef>
              <a:spcAft>
                <a:spcPts val="0"/>
              </a:spcAft>
              <a:buSzPts val="3100"/>
              <a:buNone/>
              <a:defRPr sz="3100"/>
            </a:lvl6pPr>
            <a:lvl7pPr lvl="6" algn="ctr" rtl="0">
              <a:lnSpc>
                <a:spcPct val="100000"/>
              </a:lnSpc>
              <a:spcBef>
                <a:spcPts val="0"/>
              </a:spcBef>
              <a:spcAft>
                <a:spcPts val="0"/>
              </a:spcAft>
              <a:buSzPts val="3100"/>
              <a:buNone/>
              <a:defRPr sz="3100"/>
            </a:lvl7pPr>
            <a:lvl8pPr lvl="7" algn="ctr" rtl="0">
              <a:lnSpc>
                <a:spcPct val="100000"/>
              </a:lnSpc>
              <a:spcBef>
                <a:spcPts val="0"/>
              </a:spcBef>
              <a:spcAft>
                <a:spcPts val="0"/>
              </a:spcAft>
              <a:buSzPts val="3100"/>
              <a:buNone/>
              <a:defRPr sz="3100"/>
            </a:lvl8pPr>
            <a:lvl9pPr lvl="8" algn="ctr" rtl="0">
              <a:lnSpc>
                <a:spcPct val="100000"/>
              </a:lnSpc>
              <a:spcBef>
                <a:spcPts val="0"/>
              </a:spcBef>
              <a:spcAft>
                <a:spcPts val="0"/>
              </a:spcAft>
              <a:buSzPts val="3100"/>
              <a:buNone/>
              <a:defRPr sz="3100"/>
            </a:lvl9pPr>
          </a:lstStyle>
          <a:p>
            <a:endParaRPr/>
          </a:p>
        </p:txBody>
      </p:sp>
      <p:sp>
        <p:nvSpPr>
          <p:cNvPr id="165" name="Google Shape;165;g2ba857a6522_0_2108"/>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66" name="Google Shape;166;g2ba857a6522_0_2108"/>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67" name="Google Shape;167;g2ba857a6522_0_2108"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7">
  <p:cSld name="TITLE 2">
    <p:spTree>
      <p:nvGrpSpPr>
        <p:cNvPr id="1" name="Shape 168"/>
        <p:cNvGrpSpPr/>
        <p:nvPr/>
      </p:nvGrpSpPr>
      <p:grpSpPr>
        <a:xfrm>
          <a:off x="0" y="0"/>
          <a:ext cx="0" cy="0"/>
          <a:chOff x="0" y="0"/>
          <a:chExt cx="0" cy="0"/>
        </a:xfrm>
      </p:grpSpPr>
      <p:sp>
        <p:nvSpPr>
          <p:cNvPr id="169" name="Google Shape;169;g2ba857a6522_0_2113"/>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70" name="Google Shape;170;g2ba857a6522_0_2113"/>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71" name="Google Shape;171;g2ba857a6522_0_2113"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9 1">
  <p:cSld name="Title slide 9 1">
    <p:spTree>
      <p:nvGrpSpPr>
        <p:cNvPr id="1" name="Shape 172"/>
        <p:cNvGrpSpPr/>
        <p:nvPr/>
      </p:nvGrpSpPr>
      <p:grpSpPr>
        <a:xfrm>
          <a:off x="0" y="0"/>
          <a:ext cx="0" cy="0"/>
          <a:chOff x="0" y="0"/>
          <a:chExt cx="0" cy="0"/>
        </a:xfrm>
      </p:grpSpPr>
      <p:sp>
        <p:nvSpPr>
          <p:cNvPr id="173" name="Google Shape;173;g2ba857a6522_0_2117"/>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74" name="Google Shape;174;g2ba857a6522_0_2117"/>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75" name="Google Shape;175;g2ba857a6522_0_2117"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4 2">
  <p:cSld name="Title slide 4 2">
    <p:spTree>
      <p:nvGrpSpPr>
        <p:cNvPr id="1" name="Shape 23"/>
        <p:cNvGrpSpPr/>
        <p:nvPr/>
      </p:nvGrpSpPr>
      <p:grpSpPr>
        <a:xfrm>
          <a:off x="0" y="0"/>
          <a:ext cx="0" cy="0"/>
          <a:chOff x="0" y="0"/>
          <a:chExt cx="0" cy="0"/>
        </a:xfrm>
      </p:grpSpPr>
      <p:sp>
        <p:nvSpPr>
          <p:cNvPr id="24" name="Google Shape;24;p36"/>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
              <a:buNone/>
              <a:defRPr sz="200"/>
            </a:lvl1pPr>
            <a:lvl2pPr lvl="1" algn="ctr">
              <a:lnSpc>
                <a:spcPct val="100000"/>
              </a:lnSpc>
              <a:spcBef>
                <a:spcPts val="0"/>
              </a:spcBef>
              <a:spcAft>
                <a:spcPts val="0"/>
              </a:spcAft>
              <a:buClr>
                <a:schemeClr val="dk1"/>
              </a:buClr>
              <a:buSzPts val="2800"/>
              <a:buNone/>
              <a:defRPr sz="2800"/>
            </a:lvl2pPr>
            <a:lvl3pPr lvl="2" algn="ctr">
              <a:lnSpc>
                <a:spcPct val="100000"/>
              </a:lnSpc>
              <a:spcBef>
                <a:spcPts val="0"/>
              </a:spcBef>
              <a:spcAft>
                <a:spcPts val="0"/>
              </a:spcAft>
              <a:buClr>
                <a:schemeClr val="dk1"/>
              </a:buClr>
              <a:buSzPts val="2800"/>
              <a:buNone/>
              <a:defRPr sz="2800"/>
            </a:lvl3pPr>
            <a:lvl4pPr lvl="3" algn="ctr">
              <a:lnSpc>
                <a:spcPct val="100000"/>
              </a:lnSpc>
              <a:spcBef>
                <a:spcPts val="0"/>
              </a:spcBef>
              <a:spcAft>
                <a:spcPts val="0"/>
              </a:spcAft>
              <a:buClr>
                <a:schemeClr val="dk1"/>
              </a:buClr>
              <a:buSzPts val="2800"/>
              <a:buNone/>
              <a:defRPr sz="2800"/>
            </a:lvl4pPr>
            <a:lvl5pPr lvl="4" algn="ctr">
              <a:lnSpc>
                <a:spcPct val="100000"/>
              </a:lnSpc>
              <a:spcBef>
                <a:spcPts val="0"/>
              </a:spcBef>
              <a:spcAft>
                <a:spcPts val="0"/>
              </a:spcAft>
              <a:buClr>
                <a:schemeClr val="dk1"/>
              </a:buClr>
              <a:buSzPts val="2800"/>
              <a:buNone/>
              <a:defRPr sz="2800"/>
            </a:lvl5pPr>
            <a:lvl6pPr lvl="5" algn="ctr">
              <a:lnSpc>
                <a:spcPct val="100000"/>
              </a:lnSpc>
              <a:spcBef>
                <a:spcPts val="0"/>
              </a:spcBef>
              <a:spcAft>
                <a:spcPts val="0"/>
              </a:spcAft>
              <a:buClr>
                <a:schemeClr val="dk1"/>
              </a:buClr>
              <a:buSzPts val="2800"/>
              <a:buNone/>
              <a:defRPr sz="2800"/>
            </a:lvl6pPr>
            <a:lvl7pPr lvl="6" algn="ctr">
              <a:lnSpc>
                <a:spcPct val="100000"/>
              </a:lnSpc>
              <a:spcBef>
                <a:spcPts val="0"/>
              </a:spcBef>
              <a:spcAft>
                <a:spcPts val="0"/>
              </a:spcAft>
              <a:buClr>
                <a:schemeClr val="dk1"/>
              </a:buClr>
              <a:buSzPts val="2800"/>
              <a:buNone/>
              <a:defRPr sz="2800"/>
            </a:lvl7pPr>
            <a:lvl8pPr lvl="7" algn="ctr">
              <a:lnSpc>
                <a:spcPct val="100000"/>
              </a:lnSpc>
              <a:spcBef>
                <a:spcPts val="0"/>
              </a:spcBef>
              <a:spcAft>
                <a:spcPts val="0"/>
              </a:spcAft>
              <a:buClr>
                <a:schemeClr val="dk1"/>
              </a:buClr>
              <a:buSzPts val="2800"/>
              <a:buNone/>
              <a:defRPr sz="2800"/>
            </a:lvl8pPr>
            <a:lvl9pPr lvl="8" algn="ctr">
              <a:lnSpc>
                <a:spcPct val="100000"/>
              </a:lnSpc>
              <a:spcBef>
                <a:spcPts val="0"/>
              </a:spcBef>
              <a:spcAft>
                <a:spcPts val="0"/>
              </a:spcAft>
              <a:buClr>
                <a:schemeClr val="dk1"/>
              </a:buClr>
              <a:buSzPts val="2800"/>
              <a:buNone/>
              <a:defRPr sz="2800"/>
            </a:lvl9pPr>
          </a:lstStyle>
          <a:p>
            <a:endParaRPr/>
          </a:p>
        </p:txBody>
      </p:sp>
      <p:sp>
        <p:nvSpPr>
          <p:cNvPr id="25" name="Google Shape;25;p36"/>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6" name="Google Shape;26;p36"/>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7" name="Google Shape;27;p36"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2 1">
  <p:cSld name="TITLE_2">
    <p:spTree>
      <p:nvGrpSpPr>
        <p:cNvPr id="1" name="Shape 176"/>
        <p:cNvGrpSpPr/>
        <p:nvPr/>
      </p:nvGrpSpPr>
      <p:grpSpPr>
        <a:xfrm>
          <a:off x="0" y="0"/>
          <a:ext cx="0" cy="0"/>
          <a:chOff x="0" y="0"/>
          <a:chExt cx="0" cy="0"/>
        </a:xfrm>
      </p:grpSpPr>
      <p:sp>
        <p:nvSpPr>
          <p:cNvPr id="177" name="Google Shape;177;g2ba857a6522_0_2121"/>
          <p:cNvSpPr txBox="1">
            <a:spLocks noGrp="1"/>
          </p:cNvSpPr>
          <p:nvPr>
            <p:ph type="subTitle" idx="1"/>
          </p:nvPr>
        </p:nvSpPr>
        <p:spPr>
          <a:xfrm>
            <a:off x="4006286" y="7868809"/>
            <a:ext cx="1543200" cy="273000"/>
          </a:xfrm>
          <a:prstGeom prst="rect">
            <a:avLst/>
          </a:prstGeom>
          <a:noFill/>
          <a:ln>
            <a:noFill/>
          </a:ln>
        </p:spPr>
        <p:txBody>
          <a:bodyPr spcFirstLastPara="1" wrap="square" lIns="101350" tIns="101350" rIns="101350" bIns="101350" anchor="t" anchorCtr="0">
            <a:noAutofit/>
          </a:bodyPr>
          <a:lstStyle>
            <a:lvl1pPr lvl="0" algn="ctr" rtl="0">
              <a:lnSpc>
                <a:spcPct val="100000"/>
              </a:lnSpc>
              <a:spcBef>
                <a:spcPts val="0"/>
              </a:spcBef>
              <a:spcAft>
                <a:spcPts val="0"/>
              </a:spcAft>
              <a:buSzPts val="200"/>
              <a:buNone/>
              <a:defRPr sz="200"/>
            </a:lvl1pPr>
            <a:lvl2pPr lvl="1" algn="ctr" rtl="0">
              <a:lnSpc>
                <a:spcPct val="100000"/>
              </a:lnSpc>
              <a:spcBef>
                <a:spcPts val="0"/>
              </a:spcBef>
              <a:spcAft>
                <a:spcPts val="0"/>
              </a:spcAft>
              <a:buSzPts val="3100"/>
              <a:buNone/>
              <a:defRPr sz="3100"/>
            </a:lvl2pPr>
            <a:lvl3pPr lvl="2" algn="ctr" rtl="0">
              <a:lnSpc>
                <a:spcPct val="100000"/>
              </a:lnSpc>
              <a:spcBef>
                <a:spcPts val="0"/>
              </a:spcBef>
              <a:spcAft>
                <a:spcPts val="0"/>
              </a:spcAft>
              <a:buSzPts val="3100"/>
              <a:buNone/>
              <a:defRPr sz="3100"/>
            </a:lvl3pPr>
            <a:lvl4pPr lvl="3" algn="ctr" rtl="0">
              <a:lnSpc>
                <a:spcPct val="100000"/>
              </a:lnSpc>
              <a:spcBef>
                <a:spcPts val="0"/>
              </a:spcBef>
              <a:spcAft>
                <a:spcPts val="0"/>
              </a:spcAft>
              <a:buSzPts val="3100"/>
              <a:buNone/>
              <a:defRPr sz="3100"/>
            </a:lvl4pPr>
            <a:lvl5pPr lvl="4" algn="ctr" rtl="0">
              <a:lnSpc>
                <a:spcPct val="100000"/>
              </a:lnSpc>
              <a:spcBef>
                <a:spcPts val="0"/>
              </a:spcBef>
              <a:spcAft>
                <a:spcPts val="0"/>
              </a:spcAft>
              <a:buSzPts val="3100"/>
              <a:buNone/>
              <a:defRPr sz="3100"/>
            </a:lvl5pPr>
            <a:lvl6pPr lvl="5" algn="ctr" rtl="0">
              <a:lnSpc>
                <a:spcPct val="100000"/>
              </a:lnSpc>
              <a:spcBef>
                <a:spcPts val="0"/>
              </a:spcBef>
              <a:spcAft>
                <a:spcPts val="0"/>
              </a:spcAft>
              <a:buSzPts val="3100"/>
              <a:buNone/>
              <a:defRPr sz="3100"/>
            </a:lvl6pPr>
            <a:lvl7pPr lvl="6" algn="ctr" rtl="0">
              <a:lnSpc>
                <a:spcPct val="100000"/>
              </a:lnSpc>
              <a:spcBef>
                <a:spcPts val="0"/>
              </a:spcBef>
              <a:spcAft>
                <a:spcPts val="0"/>
              </a:spcAft>
              <a:buSzPts val="3100"/>
              <a:buNone/>
              <a:defRPr sz="3100"/>
            </a:lvl7pPr>
            <a:lvl8pPr lvl="7" algn="ctr" rtl="0">
              <a:lnSpc>
                <a:spcPct val="100000"/>
              </a:lnSpc>
              <a:spcBef>
                <a:spcPts val="0"/>
              </a:spcBef>
              <a:spcAft>
                <a:spcPts val="0"/>
              </a:spcAft>
              <a:buSzPts val="3100"/>
              <a:buNone/>
              <a:defRPr sz="3100"/>
            </a:lvl8pPr>
            <a:lvl9pPr lvl="8" algn="ctr" rtl="0">
              <a:lnSpc>
                <a:spcPct val="100000"/>
              </a:lnSpc>
              <a:spcBef>
                <a:spcPts val="0"/>
              </a:spcBef>
              <a:spcAft>
                <a:spcPts val="0"/>
              </a:spcAft>
              <a:buSzPts val="3100"/>
              <a:buNone/>
              <a:defRPr sz="3100"/>
            </a:lvl9pPr>
          </a:lstStyle>
          <a:p>
            <a:endParaRPr/>
          </a:p>
        </p:txBody>
      </p:sp>
      <p:sp>
        <p:nvSpPr>
          <p:cNvPr id="178" name="Google Shape;178;g2ba857a6522_0_2121"/>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79" name="Google Shape;179;g2ba857a6522_0_2121"/>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80" name="Google Shape;180;g2ba857a6522_0_2121"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28"/>
        <p:cNvGrpSpPr/>
        <p:nvPr/>
      </p:nvGrpSpPr>
      <p:grpSpPr>
        <a:xfrm>
          <a:off x="0" y="0"/>
          <a:ext cx="0" cy="0"/>
          <a:chOff x="0" y="0"/>
          <a:chExt cx="0" cy="0"/>
        </a:xfrm>
      </p:grpSpPr>
      <p:sp>
        <p:nvSpPr>
          <p:cNvPr id="29" name="Google Shape;29;p37"/>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
              <a:buNone/>
              <a:defRPr sz="200"/>
            </a:lvl1pPr>
            <a:lvl2pPr lvl="1" algn="ctr">
              <a:lnSpc>
                <a:spcPct val="100000"/>
              </a:lnSpc>
              <a:spcBef>
                <a:spcPts val="0"/>
              </a:spcBef>
              <a:spcAft>
                <a:spcPts val="0"/>
              </a:spcAft>
              <a:buClr>
                <a:schemeClr val="dk1"/>
              </a:buClr>
              <a:buSzPts val="2800"/>
              <a:buNone/>
              <a:defRPr sz="2800"/>
            </a:lvl2pPr>
            <a:lvl3pPr lvl="2" algn="ctr">
              <a:lnSpc>
                <a:spcPct val="100000"/>
              </a:lnSpc>
              <a:spcBef>
                <a:spcPts val="0"/>
              </a:spcBef>
              <a:spcAft>
                <a:spcPts val="0"/>
              </a:spcAft>
              <a:buClr>
                <a:schemeClr val="dk1"/>
              </a:buClr>
              <a:buSzPts val="2800"/>
              <a:buNone/>
              <a:defRPr sz="2800"/>
            </a:lvl3pPr>
            <a:lvl4pPr lvl="3" algn="ctr">
              <a:lnSpc>
                <a:spcPct val="100000"/>
              </a:lnSpc>
              <a:spcBef>
                <a:spcPts val="0"/>
              </a:spcBef>
              <a:spcAft>
                <a:spcPts val="0"/>
              </a:spcAft>
              <a:buClr>
                <a:schemeClr val="dk1"/>
              </a:buClr>
              <a:buSzPts val="2800"/>
              <a:buNone/>
              <a:defRPr sz="2800"/>
            </a:lvl4pPr>
            <a:lvl5pPr lvl="4" algn="ctr">
              <a:lnSpc>
                <a:spcPct val="100000"/>
              </a:lnSpc>
              <a:spcBef>
                <a:spcPts val="0"/>
              </a:spcBef>
              <a:spcAft>
                <a:spcPts val="0"/>
              </a:spcAft>
              <a:buClr>
                <a:schemeClr val="dk1"/>
              </a:buClr>
              <a:buSzPts val="2800"/>
              <a:buNone/>
              <a:defRPr sz="2800"/>
            </a:lvl5pPr>
            <a:lvl6pPr lvl="5" algn="ctr">
              <a:lnSpc>
                <a:spcPct val="100000"/>
              </a:lnSpc>
              <a:spcBef>
                <a:spcPts val="0"/>
              </a:spcBef>
              <a:spcAft>
                <a:spcPts val="0"/>
              </a:spcAft>
              <a:buClr>
                <a:schemeClr val="dk1"/>
              </a:buClr>
              <a:buSzPts val="2800"/>
              <a:buNone/>
              <a:defRPr sz="2800"/>
            </a:lvl6pPr>
            <a:lvl7pPr lvl="6" algn="ctr">
              <a:lnSpc>
                <a:spcPct val="100000"/>
              </a:lnSpc>
              <a:spcBef>
                <a:spcPts val="0"/>
              </a:spcBef>
              <a:spcAft>
                <a:spcPts val="0"/>
              </a:spcAft>
              <a:buClr>
                <a:schemeClr val="dk1"/>
              </a:buClr>
              <a:buSzPts val="2800"/>
              <a:buNone/>
              <a:defRPr sz="2800"/>
            </a:lvl7pPr>
            <a:lvl8pPr lvl="7" algn="ctr">
              <a:lnSpc>
                <a:spcPct val="100000"/>
              </a:lnSpc>
              <a:spcBef>
                <a:spcPts val="0"/>
              </a:spcBef>
              <a:spcAft>
                <a:spcPts val="0"/>
              </a:spcAft>
              <a:buClr>
                <a:schemeClr val="dk1"/>
              </a:buClr>
              <a:buSzPts val="2800"/>
              <a:buNone/>
              <a:defRPr sz="2800"/>
            </a:lvl8pPr>
            <a:lvl9pPr lvl="8" algn="ctr">
              <a:lnSpc>
                <a:spcPct val="100000"/>
              </a:lnSpc>
              <a:spcBef>
                <a:spcPts val="0"/>
              </a:spcBef>
              <a:spcAft>
                <a:spcPts val="0"/>
              </a:spcAft>
              <a:buClr>
                <a:schemeClr val="dk1"/>
              </a:buClr>
              <a:buSzPts val="2800"/>
              <a:buNone/>
              <a:defRPr sz="2800"/>
            </a:lvl9pPr>
          </a:lstStyle>
          <a:p>
            <a:endParaRPr/>
          </a:p>
        </p:txBody>
      </p:sp>
      <p:sp>
        <p:nvSpPr>
          <p:cNvPr id="30" name="Google Shape;30;p37"/>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31" name="Google Shape;31;p37"/>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32" name="Google Shape;32;p37"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1 2">
  <p:cSld name="Title slide 1 2">
    <p:spTree>
      <p:nvGrpSpPr>
        <p:cNvPr id="1" name="Shape 33"/>
        <p:cNvGrpSpPr/>
        <p:nvPr/>
      </p:nvGrpSpPr>
      <p:grpSpPr>
        <a:xfrm>
          <a:off x="0" y="0"/>
          <a:ext cx="0" cy="0"/>
          <a:chOff x="0" y="0"/>
          <a:chExt cx="0" cy="0"/>
        </a:xfrm>
      </p:grpSpPr>
      <p:sp>
        <p:nvSpPr>
          <p:cNvPr id="34" name="Google Shape;34;p38"/>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35" name="Google Shape;35;p38"/>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36" name="Google Shape;36;p38"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37"/>
        <p:cNvGrpSpPr/>
        <p:nvPr/>
      </p:nvGrpSpPr>
      <p:grpSpPr>
        <a:xfrm>
          <a:off x="0" y="0"/>
          <a:ext cx="0" cy="0"/>
          <a:chOff x="0" y="0"/>
          <a:chExt cx="0" cy="0"/>
        </a:xfrm>
      </p:grpSpPr>
      <p:sp>
        <p:nvSpPr>
          <p:cNvPr id="38" name="Google Shape;38;p39"/>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
              <a:buNone/>
              <a:defRPr sz="200"/>
            </a:lvl1pPr>
            <a:lvl2pPr lvl="1" algn="ctr">
              <a:lnSpc>
                <a:spcPct val="100000"/>
              </a:lnSpc>
              <a:spcBef>
                <a:spcPts val="0"/>
              </a:spcBef>
              <a:spcAft>
                <a:spcPts val="0"/>
              </a:spcAft>
              <a:buClr>
                <a:schemeClr val="dk1"/>
              </a:buClr>
              <a:buSzPts val="2800"/>
              <a:buNone/>
              <a:defRPr sz="2800"/>
            </a:lvl2pPr>
            <a:lvl3pPr lvl="2" algn="ctr">
              <a:lnSpc>
                <a:spcPct val="100000"/>
              </a:lnSpc>
              <a:spcBef>
                <a:spcPts val="0"/>
              </a:spcBef>
              <a:spcAft>
                <a:spcPts val="0"/>
              </a:spcAft>
              <a:buClr>
                <a:schemeClr val="dk1"/>
              </a:buClr>
              <a:buSzPts val="2800"/>
              <a:buNone/>
              <a:defRPr sz="2800"/>
            </a:lvl3pPr>
            <a:lvl4pPr lvl="3" algn="ctr">
              <a:lnSpc>
                <a:spcPct val="100000"/>
              </a:lnSpc>
              <a:spcBef>
                <a:spcPts val="0"/>
              </a:spcBef>
              <a:spcAft>
                <a:spcPts val="0"/>
              </a:spcAft>
              <a:buClr>
                <a:schemeClr val="dk1"/>
              </a:buClr>
              <a:buSzPts val="2800"/>
              <a:buNone/>
              <a:defRPr sz="2800"/>
            </a:lvl4pPr>
            <a:lvl5pPr lvl="4" algn="ctr">
              <a:lnSpc>
                <a:spcPct val="100000"/>
              </a:lnSpc>
              <a:spcBef>
                <a:spcPts val="0"/>
              </a:spcBef>
              <a:spcAft>
                <a:spcPts val="0"/>
              </a:spcAft>
              <a:buClr>
                <a:schemeClr val="dk1"/>
              </a:buClr>
              <a:buSzPts val="2800"/>
              <a:buNone/>
              <a:defRPr sz="2800"/>
            </a:lvl5pPr>
            <a:lvl6pPr lvl="5" algn="ctr">
              <a:lnSpc>
                <a:spcPct val="100000"/>
              </a:lnSpc>
              <a:spcBef>
                <a:spcPts val="0"/>
              </a:spcBef>
              <a:spcAft>
                <a:spcPts val="0"/>
              </a:spcAft>
              <a:buClr>
                <a:schemeClr val="dk1"/>
              </a:buClr>
              <a:buSzPts val="2800"/>
              <a:buNone/>
              <a:defRPr sz="2800"/>
            </a:lvl6pPr>
            <a:lvl7pPr lvl="6" algn="ctr">
              <a:lnSpc>
                <a:spcPct val="100000"/>
              </a:lnSpc>
              <a:spcBef>
                <a:spcPts val="0"/>
              </a:spcBef>
              <a:spcAft>
                <a:spcPts val="0"/>
              </a:spcAft>
              <a:buClr>
                <a:schemeClr val="dk1"/>
              </a:buClr>
              <a:buSzPts val="2800"/>
              <a:buNone/>
              <a:defRPr sz="2800"/>
            </a:lvl7pPr>
            <a:lvl8pPr lvl="7" algn="ctr">
              <a:lnSpc>
                <a:spcPct val="100000"/>
              </a:lnSpc>
              <a:spcBef>
                <a:spcPts val="0"/>
              </a:spcBef>
              <a:spcAft>
                <a:spcPts val="0"/>
              </a:spcAft>
              <a:buClr>
                <a:schemeClr val="dk1"/>
              </a:buClr>
              <a:buSzPts val="2800"/>
              <a:buNone/>
              <a:defRPr sz="2800"/>
            </a:lvl8pPr>
            <a:lvl9pPr lvl="8" algn="ctr">
              <a:lnSpc>
                <a:spcPct val="100000"/>
              </a:lnSpc>
              <a:spcBef>
                <a:spcPts val="0"/>
              </a:spcBef>
              <a:spcAft>
                <a:spcPts val="0"/>
              </a:spcAft>
              <a:buClr>
                <a:schemeClr val="dk1"/>
              </a:buClr>
              <a:buSzPts val="2800"/>
              <a:buNone/>
              <a:defRPr sz="2800"/>
            </a:lvl9pPr>
          </a:lstStyle>
          <a:p>
            <a:endParaRPr/>
          </a:p>
        </p:txBody>
      </p:sp>
      <p:sp>
        <p:nvSpPr>
          <p:cNvPr id="39" name="Google Shape;39;p39"/>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40" name="Google Shape;40;p39"/>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41" name="Google Shape;41;p39"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0">
  <p:cSld name="Title slide 10">
    <p:spTree>
      <p:nvGrpSpPr>
        <p:cNvPr id="1" name="Shape 42"/>
        <p:cNvGrpSpPr/>
        <p:nvPr/>
      </p:nvGrpSpPr>
      <p:grpSpPr>
        <a:xfrm>
          <a:off x="0" y="0"/>
          <a:ext cx="0" cy="0"/>
          <a:chOff x="0" y="0"/>
          <a:chExt cx="0" cy="0"/>
        </a:xfrm>
      </p:grpSpPr>
      <p:sp>
        <p:nvSpPr>
          <p:cNvPr id="43" name="Google Shape;43;p40"/>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44" name="Google Shape;44;p40"/>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45" name="Google Shape;45;p40" descr="Logotipo&#10;&#10;Descripción generada automáticamente con confianza media"/>
          <p:cNvPicPr preferRelativeResize="0"/>
          <p:nvPr/>
        </p:nvPicPr>
        <p:blipFill rotWithShape="1">
          <a:blip r:embed="rId2">
            <a:alphaModFix/>
          </a:blip>
          <a:srcRect/>
          <a:stretch/>
        </p:blipFill>
        <p:spPr>
          <a:xfrm>
            <a:off x="7617006" y="276602"/>
            <a:ext cx="2294761" cy="69698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50"/>
        <p:cNvGrpSpPr/>
        <p:nvPr/>
      </p:nvGrpSpPr>
      <p:grpSpPr>
        <a:xfrm>
          <a:off x="0" y="0"/>
          <a:ext cx="0" cy="0"/>
          <a:chOff x="0" y="0"/>
          <a:chExt cx="0" cy="0"/>
        </a:xfrm>
      </p:grpSpPr>
      <p:sp>
        <p:nvSpPr>
          <p:cNvPr id="51" name="Google Shape;51;p42"/>
          <p:cNvSpPr txBox="1">
            <a:spLocks noGrp="1"/>
          </p:cNvSpPr>
          <p:nvPr>
            <p:ph type="ctrTitle"/>
          </p:nvPr>
        </p:nvSpPr>
        <p:spPr>
          <a:xfrm>
            <a:off x="1255500" y="1266709"/>
            <a:ext cx="7533000" cy="269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2"/>
          <p:cNvSpPr txBox="1">
            <a:spLocks noGrp="1"/>
          </p:cNvSpPr>
          <p:nvPr>
            <p:ph type="subTitle" idx="1"/>
          </p:nvPr>
        </p:nvSpPr>
        <p:spPr>
          <a:xfrm>
            <a:off x="1255500" y="4065292"/>
            <a:ext cx="7533000" cy="1868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 name="Google Shape;53;p42"/>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2"/>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2"/>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6"/>
        <p:cNvGrpSpPr/>
        <p:nvPr/>
      </p:nvGrpSpPr>
      <p:grpSpPr>
        <a:xfrm>
          <a:off x="0" y="0"/>
          <a:ext cx="0" cy="0"/>
          <a:chOff x="0" y="0"/>
          <a:chExt cx="0" cy="0"/>
        </a:xfrm>
      </p:grpSpPr>
      <p:sp>
        <p:nvSpPr>
          <p:cNvPr id="57" name="Google Shape;57;p43"/>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43"/>
          <p:cNvSpPr txBox="1">
            <a:spLocks noGrp="1"/>
          </p:cNvSpPr>
          <p:nvPr>
            <p:ph type="body" idx="1"/>
          </p:nvPr>
        </p:nvSpPr>
        <p:spPr>
          <a:xfrm>
            <a:off x="690525" y="2060417"/>
            <a:ext cx="8663100" cy="491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3"/>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3"/>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3"/>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690525" y="2060417"/>
            <a:ext cx="8663100" cy="49110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5" r:id="rId24"/>
    <p:sldLayoutId id="2147483676" r:id="rId25"/>
    <p:sldLayoutId id="2147483678" r:id="rId26"/>
    <p:sldLayoutId id="2147483679" r:id="rId27"/>
    <p:sldLayoutId id="2147483680" r:id="rId28"/>
    <p:sldLayoutId id="2147483681" r:id="rId29"/>
    <p:sldLayoutId id="2147483682"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xqZb33ASQuo"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6.xml"/><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youtube.com/watch?v=AoWAnY2La5k" TargetMode="External"/><Relationship Id="rId7"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hyperlink" Target="https://www.youtube.com/watch?v=pTRnUHWBccQ" TargetMode="External"/><Relationship Id="rId5" Type="http://schemas.openxmlformats.org/officeDocument/2006/relationships/hyperlink" Target="https://www.youtube.com/watch?v=y20E3qBmHpg" TargetMode="External"/><Relationship Id="rId4" Type="http://schemas.openxmlformats.org/officeDocument/2006/relationships/hyperlink" Target="https://www.youtube.com/watch?v=k_9Q-KDSb9o"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6.xml"/><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5.xml"/><Relationship Id="rId1" Type="http://schemas.openxmlformats.org/officeDocument/2006/relationships/slideLayout" Target="../slideLayouts/slideLayout28.xml"/><Relationship Id="rId5" Type="http://schemas.openxmlformats.org/officeDocument/2006/relationships/image" Target="../media/image7.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3.jpg"/><Relationship Id="rId7" Type="http://schemas.openxmlformats.org/officeDocument/2006/relationships/image" Target="../media/image77.jp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76.jpg"/><Relationship Id="rId5" Type="http://schemas.openxmlformats.org/officeDocument/2006/relationships/image" Target="../media/image75.jpg"/><Relationship Id="rId4" Type="http://schemas.openxmlformats.org/officeDocument/2006/relationships/image" Target="../media/image74.jpg"/></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8.xml"/><Relationship Id="rId5" Type="http://schemas.openxmlformats.org/officeDocument/2006/relationships/image" Target="../media/image7.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6.xml"/><Relationship Id="rId1" Type="http://schemas.openxmlformats.org/officeDocument/2006/relationships/slideLayout" Target="../slideLayouts/slideLayout30.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2ba857a6522_0_10"/>
          <p:cNvSpPr txBox="1"/>
          <p:nvPr/>
        </p:nvSpPr>
        <p:spPr>
          <a:xfrm>
            <a:off x="0" y="6858700"/>
            <a:ext cx="10044000" cy="6156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sz="2800" b="1">
                <a:solidFill>
                  <a:srgbClr val="FFFFFF"/>
                </a:solidFill>
                <a:latin typeface="Cabin"/>
                <a:ea typeface="Cabin"/>
                <a:cs typeface="Cabin"/>
                <a:sym typeface="Cabin"/>
              </a:rPr>
              <a:t>Clase 6</a:t>
            </a:r>
            <a:endParaRPr sz="2800" b="1">
              <a:solidFill>
                <a:srgbClr val="FFFFFF"/>
              </a:solidFill>
              <a:latin typeface="Cabin"/>
              <a:ea typeface="Cabin"/>
              <a:cs typeface="Cabin"/>
              <a:sym typeface="Cabin"/>
            </a:endParaRPr>
          </a:p>
        </p:txBody>
      </p:sp>
      <p:sp>
        <p:nvSpPr>
          <p:cNvPr id="197" name="Google Shape;197;g2ba857a6522_0_10"/>
          <p:cNvSpPr txBox="1"/>
          <p:nvPr/>
        </p:nvSpPr>
        <p:spPr>
          <a:xfrm>
            <a:off x="1559401" y="4486800"/>
            <a:ext cx="7828200" cy="8274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MENTALIDAD</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EMPRENDEDORA  </a:t>
            </a:r>
            <a:endParaRPr sz="6000" b="1" i="0" u="none" strike="noStrike" cap="none">
              <a:solidFill>
                <a:schemeClr val="dk1"/>
              </a:solidFill>
              <a:latin typeface="Arvo"/>
              <a:ea typeface="Arvo"/>
              <a:cs typeface="Arvo"/>
              <a:sym typeface="Arvo"/>
            </a:endParaRPr>
          </a:p>
        </p:txBody>
      </p:sp>
      <p:pic>
        <p:nvPicPr>
          <p:cNvPr id="198" name="Google Shape;198;g2ba857a6522_0_10"/>
          <p:cNvPicPr preferRelativeResize="0"/>
          <p:nvPr/>
        </p:nvPicPr>
        <p:blipFill rotWithShape="1">
          <a:blip r:embed="rId3">
            <a:alphaModFix/>
          </a:blip>
          <a:srcRect l="4003"/>
          <a:stretch/>
        </p:blipFill>
        <p:spPr>
          <a:xfrm>
            <a:off x="922488" y="1827575"/>
            <a:ext cx="1972575" cy="2305400"/>
          </a:xfrm>
          <a:prstGeom prst="rect">
            <a:avLst/>
          </a:prstGeom>
          <a:noFill/>
          <a:ln>
            <a:noFill/>
          </a:ln>
        </p:spPr>
      </p:pic>
      <p:pic>
        <p:nvPicPr>
          <p:cNvPr id="199" name="Google Shape;199;g2ba857a6522_0_10"/>
          <p:cNvPicPr preferRelativeResize="0"/>
          <p:nvPr/>
        </p:nvPicPr>
        <p:blipFill rotWithShape="1">
          <a:blip r:embed="rId4">
            <a:alphaModFix/>
          </a:blip>
          <a:srcRect/>
          <a:stretch/>
        </p:blipFill>
        <p:spPr>
          <a:xfrm>
            <a:off x="6154465" y="1827550"/>
            <a:ext cx="1382648" cy="1682808"/>
          </a:xfrm>
          <a:prstGeom prst="rect">
            <a:avLst/>
          </a:prstGeom>
          <a:noFill/>
          <a:ln>
            <a:noFill/>
          </a:ln>
        </p:spPr>
      </p:pic>
      <p:pic>
        <p:nvPicPr>
          <p:cNvPr id="200" name="Google Shape;200;g2ba857a6522_0_10"/>
          <p:cNvPicPr preferRelativeResize="0"/>
          <p:nvPr/>
        </p:nvPicPr>
        <p:blipFill rotWithShape="1">
          <a:blip r:embed="rId5">
            <a:alphaModFix/>
          </a:blip>
          <a:srcRect/>
          <a:stretch/>
        </p:blipFill>
        <p:spPr>
          <a:xfrm>
            <a:off x="4653820" y="1778350"/>
            <a:ext cx="1712349" cy="1754631"/>
          </a:xfrm>
          <a:prstGeom prst="rect">
            <a:avLst/>
          </a:prstGeom>
          <a:noFill/>
          <a:ln>
            <a:noFill/>
          </a:ln>
        </p:spPr>
      </p:pic>
      <p:pic>
        <p:nvPicPr>
          <p:cNvPr id="201" name="Google Shape;201;g2ba857a6522_0_10"/>
          <p:cNvPicPr preferRelativeResize="0"/>
          <p:nvPr/>
        </p:nvPicPr>
        <p:blipFill rotWithShape="1">
          <a:blip r:embed="rId6">
            <a:alphaModFix/>
          </a:blip>
          <a:srcRect l="5195" r="8074"/>
          <a:stretch/>
        </p:blipFill>
        <p:spPr>
          <a:xfrm>
            <a:off x="2833774" y="1827565"/>
            <a:ext cx="1655765" cy="2455336"/>
          </a:xfrm>
          <a:prstGeom prst="rect">
            <a:avLst/>
          </a:prstGeom>
          <a:noFill/>
          <a:ln>
            <a:noFill/>
          </a:ln>
        </p:spPr>
      </p:pic>
      <p:pic>
        <p:nvPicPr>
          <p:cNvPr id="202" name="Google Shape;202;g2ba857a6522_0_10"/>
          <p:cNvPicPr preferRelativeResize="0"/>
          <p:nvPr/>
        </p:nvPicPr>
        <p:blipFill rotWithShape="1">
          <a:blip r:embed="rId7">
            <a:alphaModFix/>
          </a:blip>
          <a:srcRect/>
          <a:stretch/>
        </p:blipFill>
        <p:spPr>
          <a:xfrm>
            <a:off x="7409160" y="1847938"/>
            <a:ext cx="1712349" cy="1762501"/>
          </a:xfrm>
          <a:prstGeom prst="rect">
            <a:avLst/>
          </a:prstGeom>
          <a:noFill/>
          <a:ln>
            <a:noFill/>
          </a:ln>
        </p:spPr>
      </p:pic>
      <p:pic>
        <p:nvPicPr>
          <p:cNvPr id="203" name="Google Shape;203;g2ba857a6522_0_10"/>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1"/>
          <p:cNvSpPr txBox="1"/>
          <p:nvPr/>
        </p:nvSpPr>
        <p:spPr>
          <a:xfrm>
            <a:off x="201667" y="1355406"/>
            <a:ext cx="6866400" cy="8475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FFFFFF"/>
                </a:solidFill>
                <a:highlight>
                  <a:schemeClr val="accent2"/>
                </a:highlight>
                <a:latin typeface="Arvo"/>
                <a:ea typeface="Arvo"/>
                <a:cs typeface="Arvo"/>
                <a:sym typeface="Arvo"/>
              </a:rPr>
              <a:t>LA EMPATÍA</a:t>
            </a:r>
            <a:endParaRPr sz="1400" b="0" i="0" u="none" strike="noStrike" cap="none">
              <a:solidFill>
                <a:srgbClr val="FFFFFF"/>
              </a:solidFill>
              <a:highlight>
                <a:schemeClr val="accent2"/>
              </a:highlight>
              <a:latin typeface="Arvo"/>
              <a:ea typeface="Arvo"/>
              <a:cs typeface="Arvo"/>
              <a:sym typeface="Arvo"/>
            </a:endParaRPr>
          </a:p>
        </p:txBody>
      </p:sp>
      <p:sp>
        <p:nvSpPr>
          <p:cNvPr id="321" name="Google Shape;321;p11"/>
          <p:cNvSpPr/>
          <p:nvPr/>
        </p:nvSpPr>
        <p:spPr>
          <a:xfrm>
            <a:off x="1994110" y="1468512"/>
            <a:ext cx="7533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2" name="Google Shape;322;p11"/>
          <p:cNvSpPr/>
          <p:nvPr/>
        </p:nvSpPr>
        <p:spPr>
          <a:xfrm>
            <a:off x="1994110" y="1468512"/>
            <a:ext cx="7533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3" name="Google Shape;323;p11"/>
          <p:cNvSpPr/>
          <p:nvPr/>
        </p:nvSpPr>
        <p:spPr>
          <a:xfrm>
            <a:off x="1557141" y="5491110"/>
            <a:ext cx="6929700" cy="190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2400" b="0" i="1" u="none" strike="noStrike" cap="none">
                <a:solidFill>
                  <a:srgbClr val="000000"/>
                </a:solidFill>
                <a:latin typeface="Cabin"/>
                <a:ea typeface="Cabin"/>
                <a:cs typeface="Cabin"/>
                <a:sym typeface="Cabin"/>
              </a:rPr>
              <a:t>Nacemos con la capacidad natural de empatizar y, esta, se desarrolla con el tiempo a  medida que interactuamos con los demás y puede mejorarse a través del entrenamiento y las experiencias intencionales.</a:t>
            </a:r>
            <a:endParaRPr sz="2400" b="0" i="1" u="none" strike="noStrike" cap="none">
              <a:solidFill>
                <a:srgbClr val="000000"/>
              </a:solidFill>
              <a:latin typeface="Cabin"/>
              <a:ea typeface="Cabin"/>
              <a:cs typeface="Cabin"/>
              <a:sym typeface="Cabin"/>
            </a:endParaRPr>
          </a:p>
        </p:txBody>
      </p:sp>
      <p:pic>
        <p:nvPicPr>
          <p:cNvPr id="324" name="Google Shape;324;p11"/>
          <p:cNvPicPr preferRelativeResize="0"/>
          <p:nvPr/>
        </p:nvPicPr>
        <p:blipFill rotWithShape="1">
          <a:blip r:embed="rId3">
            <a:alphaModFix/>
          </a:blip>
          <a:srcRect/>
          <a:stretch/>
        </p:blipFill>
        <p:spPr>
          <a:xfrm>
            <a:off x="2654015" y="2416694"/>
            <a:ext cx="1961719" cy="2016647"/>
          </a:xfrm>
          <a:prstGeom prst="rect">
            <a:avLst/>
          </a:prstGeom>
          <a:noFill/>
          <a:ln>
            <a:noFill/>
          </a:ln>
        </p:spPr>
      </p:pic>
      <p:pic>
        <p:nvPicPr>
          <p:cNvPr id="325" name="Google Shape;325;p11"/>
          <p:cNvPicPr preferRelativeResize="0"/>
          <p:nvPr/>
        </p:nvPicPr>
        <p:blipFill rotWithShape="1">
          <a:blip r:embed="rId4">
            <a:alphaModFix/>
          </a:blip>
          <a:srcRect/>
          <a:stretch/>
        </p:blipFill>
        <p:spPr>
          <a:xfrm>
            <a:off x="5626396" y="2371239"/>
            <a:ext cx="1732284" cy="1732284"/>
          </a:xfrm>
          <a:prstGeom prst="rect">
            <a:avLst/>
          </a:prstGeom>
          <a:noFill/>
          <a:ln>
            <a:noFill/>
          </a:ln>
        </p:spPr>
      </p:pic>
      <p:pic>
        <p:nvPicPr>
          <p:cNvPr id="326" name="Google Shape;326;p11"/>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12"/>
          <p:cNvPicPr preferRelativeResize="0"/>
          <p:nvPr/>
        </p:nvPicPr>
        <p:blipFill rotWithShape="1">
          <a:blip r:embed="rId3">
            <a:alphaModFix/>
          </a:blip>
          <a:srcRect/>
          <a:stretch/>
        </p:blipFill>
        <p:spPr>
          <a:xfrm>
            <a:off x="4028487" y="4289301"/>
            <a:ext cx="1732284" cy="1732284"/>
          </a:xfrm>
          <a:prstGeom prst="rect">
            <a:avLst/>
          </a:prstGeom>
          <a:noFill/>
          <a:ln>
            <a:noFill/>
          </a:ln>
        </p:spPr>
      </p:pic>
      <p:sp>
        <p:nvSpPr>
          <p:cNvPr id="332" name="Google Shape;332;p12"/>
          <p:cNvSpPr txBox="1"/>
          <p:nvPr/>
        </p:nvSpPr>
        <p:spPr>
          <a:xfrm>
            <a:off x="1649543" y="2232628"/>
            <a:ext cx="6744900" cy="175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i="0" u="none" strike="noStrike" cap="none">
                <a:solidFill>
                  <a:schemeClr val="dk1"/>
                </a:solidFill>
                <a:highlight>
                  <a:srgbClr val="8AD9E4"/>
                </a:highlight>
                <a:latin typeface="Cabin"/>
                <a:ea typeface="Cabin"/>
                <a:cs typeface="Cabin"/>
                <a:sym typeface="Cabin"/>
              </a:rPr>
              <a:t>¿Cuáles son las principales barreras que tenemos para empatizar con otros?</a:t>
            </a:r>
            <a:endParaRPr sz="3600" b="1" i="0" u="none" strike="noStrike" cap="none">
              <a:solidFill>
                <a:schemeClr val="dk1"/>
              </a:solidFill>
              <a:highlight>
                <a:srgbClr val="8AD9E4"/>
              </a:highlight>
              <a:latin typeface="Cabin"/>
              <a:ea typeface="Cabin"/>
              <a:cs typeface="Cabin"/>
              <a:sym typeface="Cabin"/>
            </a:endParaRPr>
          </a:p>
        </p:txBody>
      </p:sp>
      <p:pic>
        <p:nvPicPr>
          <p:cNvPr id="333" name="Google Shape;333;p12"/>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4"/>
          <p:cNvSpPr txBox="1"/>
          <p:nvPr/>
        </p:nvSpPr>
        <p:spPr>
          <a:xfrm>
            <a:off x="1649543" y="2232628"/>
            <a:ext cx="6744900" cy="175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i="0" u="none" strike="noStrike" cap="none">
                <a:solidFill>
                  <a:schemeClr val="dk1"/>
                </a:solidFill>
                <a:highlight>
                  <a:srgbClr val="8AD9E4"/>
                </a:highlight>
                <a:latin typeface="Cabin"/>
                <a:ea typeface="Cabin"/>
                <a:cs typeface="Cabin"/>
                <a:sym typeface="Cabin"/>
              </a:rPr>
              <a:t>¿Cómo podemos eliminar o minimizar nuestros prejuicios?</a:t>
            </a:r>
            <a:endParaRPr sz="3600" b="1" i="0" u="none" strike="noStrike" cap="none">
              <a:solidFill>
                <a:schemeClr val="dk1"/>
              </a:solidFill>
              <a:highlight>
                <a:srgbClr val="8AD9E4"/>
              </a:highlight>
              <a:latin typeface="Cabin"/>
              <a:ea typeface="Cabin"/>
              <a:cs typeface="Cabin"/>
              <a:sym typeface="Cabin"/>
            </a:endParaRPr>
          </a:p>
          <a:p>
            <a:pPr marL="0" marR="0" lvl="0" indent="0" algn="ctr" rtl="0">
              <a:spcBef>
                <a:spcPts val="0"/>
              </a:spcBef>
              <a:spcAft>
                <a:spcPts val="0"/>
              </a:spcAft>
              <a:buNone/>
            </a:pPr>
            <a:endParaRPr sz="3600" b="1" i="0" u="none" strike="noStrike" cap="none">
              <a:solidFill>
                <a:schemeClr val="dk1"/>
              </a:solidFill>
              <a:highlight>
                <a:srgbClr val="8AD9E4"/>
              </a:highlight>
              <a:latin typeface="Cabin"/>
              <a:ea typeface="Cabin"/>
              <a:cs typeface="Cabin"/>
              <a:sym typeface="Cabin"/>
            </a:endParaRPr>
          </a:p>
        </p:txBody>
      </p:sp>
      <p:pic>
        <p:nvPicPr>
          <p:cNvPr id="349" name="Google Shape;349;p14"/>
          <p:cNvPicPr preferRelativeResize="0"/>
          <p:nvPr/>
        </p:nvPicPr>
        <p:blipFill rotWithShape="1">
          <a:blip r:embed="rId3">
            <a:alphaModFix/>
          </a:blip>
          <a:srcRect/>
          <a:stretch/>
        </p:blipFill>
        <p:spPr>
          <a:xfrm>
            <a:off x="4030917" y="3870001"/>
            <a:ext cx="2332187" cy="2332187"/>
          </a:xfrm>
          <a:prstGeom prst="rect">
            <a:avLst/>
          </a:prstGeom>
          <a:noFill/>
          <a:ln>
            <a:noFill/>
          </a:ln>
        </p:spPr>
      </p:pic>
      <p:pic>
        <p:nvPicPr>
          <p:cNvPr id="350" name="Google Shape;350;p14"/>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5"/>
          <p:cNvSpPr txBox="1"/>
          <p:nvPr/>
        </p:nvSpPr>
        <p:spPr>
          <a:xfrm>
            <a:off x="1450558" y="2358015"/>
            <a:ext cx="5101800" cy="3278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1800" b="0" i="0" u="none" strike="noStrike" cap="none">
                <a:solidFill>
                  <a:schemeClr val="dk1"/>
                </a:solidFill>
                <a:latin typeface="Cabin"/>
                <a:ea typeface="Cabin"/>
                <a:cs typeface="Cabin"/>
                <a:sym typeface="Cabin"/>
              </a:rPr>
              <a:t>1. Reconocer y </a:t>
            </a:r>
            <a:r>
              <a:rPr lang="es-CL" sz="1800" b="1" i="0" u="none" strike="noStrike" cap="none">
                <a:solidFill>
                  <a:schemeClr val="dk1"/>
                </a:solidFill>
                <a:latin typeface="Cabin"/>
                <a:ea typeface="Cabin"/>
                <a:cs typeface="Cabin"/>
                <a:sym typeface="Cabin"/>
              </a:rPr>
              <a:t>hacer conscientes </a:t>
            </a:r>
            <a:r>
              <a:rPr lang="es-CL" sz="1800" b="0" i="0" u="none" strike="noStrike" cap="none">
                <a:solidFill>
                  <a:schemeClr val="dk1"/>
                </a:solidFill>
                <a:latin typeface="Cabin"/>
                <a:ea typeface="Cabin"/>
                <a:cs typeface="Cabin"/>
                <a:sym typeface="Cabin"/>
              </a:rPr>
              <a:t>los prejuicios que tenemos. Así podemos cuestionarlos o resignificarlos.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s-CL" sz="1800" b="0" i="0" u="none" strike="noStrike" cap="none">
                <a:solidFill>
                  <a:schemeClr val="dk1"/>
                </a:solidFill>
                <a:latin typeface="Cabin"/>
                <a:ea typeface="Cabin"/>
                <a:cs typeface="Cabin"/>
                <a:sym typeface="Cabin"/>
              </a:rPr>
              <a:t>2. </a:t>
            </a:r>
            <a:r>
              <a:rPr lang="es-CL" sz="1800" b="1" i="0" u="none" strike="noStrike" cap="none">
                <a:solidFill>
                  <a:schemeClr val="dk1"/>
                </a:solidFill>
                <a:latin typeface="Cabin"/>
                <a:ea typeface="Cabin"/>
                <a:cs typeface="Cabin"/>
                <a:sym typeface="Cabin"/>
              </a:rPr>
              <a:t>Escuchar</a:t>
            </a:r>
            <a:r>
              <a:rPr lang="es-CL" sz="1800" b="0" i="0" u="none" strike="noStrike" cap="none">
                <a:solidFill>
                  <a:schemeClr val="dk1"/>
                </a:solidFill>
                <a:latin typeface="Cabin"/>
                <a:ea typeface="Cabin"/>
                <a:cs typeface="Cabin"/>
                <a:sym typeface="Cabin"/>
              </a:rPr>
              <a:t> a las personas y conocerlas.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s-CL" sz="1800" b="0" i="0" u="none" strike="noStrike" cap="none">
                <a:solidFill>
                  <a:schemeClr val="dk1"/>
                </a:solidFill>
                <a:latin typeface="Cabin"/>
                <a:ea typeface="Cabin"/>
                <a:cs typeface="Cabin"/>
                <a:sym typeface="Cabin"/>
              </a:rPr>
              <a:t>3. </a:t>
            </a:r>
            <a:r>
              <a:rPr lang="es-CL" sz="1800" b="1" i="0" u="none" strike="noStrike" cap="none">
                <a:solidFill>
                  <a:schemeClr val="dk1"/>
                </a:solidFill>
                <a:latin typeface="Cabin"/>
                <a:ea typeface="Cabin"/>
                <a:cs typeface="Cabin"/>
                <a:sym typeface="Cabin"/>
              </a:rPr>
              <a:t>Evitar extraer conclusiones anticipadas </a:t>
            </a:r>
            <a:r>
              <a:rPr lang="es-CL" sz="1800" b="0" i="0" u="none" strike="noStrike" cap="none">
                <a:solidFill>
                  <a:schemeClr val="dk1"/>
                </a:solidFill>
                <a:latin typeface="Cabin"/>
                <a:ea typeface="Cabin"/>
                <a:cs typeface="Cabin"/>
                <a:sym typeface="Cabin"/>
              </a:rPr>
              <a:t>cuando conoces a un grupo nuevo de gente.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s-CL" sz="1800" b="0" i="0" u="none" strike="noStrike" cap="none">
                <a:solidFill>
                  <a:schemeClr val="dk1"/>
                </a:solidFill>
                <a:latin typeface="Cabin"/>
                <a:ea typeface="Cabin"/>
                <a:cs typeface="Cabin"/>
                <a:sym typeface="Cabin"/>
              </a:rPr>
              <a:t>4. Conversar </a:t>
            </a:r>
            <a:r>
              <a:rPr lang="es-CL" sz="1800" b="1" i="0" u="none" strike="noStrike" cap="none">
                <a:solidFill>
                  <a:schemeClr val="dk1"/>
                </a:solidFill>
                <a:latin typeface="Cabin"/>
                <a:ea typeface="Cabin"/>
                <a:cs typeface="Cabin"/>
                <a:sym typeface="Cabin"/>
              </a:rPr>
              <a:t>y conocer personas de diferentes lugares</a:t>
            </a:r>
            <a:r>
              <a:rPr lang="es-CL" sz="1800" b="0" i="0" u="none" strike="noStrike" cap="none">
                <a:solidFill>
                  <a:schemeClr val="dk1"/>
                </a:solidFill>
                <a:latin typeface="Cabin"/>
                <a:ea typeface="Cabin"/>
                <a:cs typeface="Cabin"/>
                <a:sym typeface="Cabin"/>
              </a:rPr>
              <a:t>, costumbres, niveles socioeconómicos, etc.</a:t>
            </a:r>
            <a:endParaRPr sz="1400" b="0" i="0" u="none" strike="noStrike" cap="none">
              <a:solidFill>
                <a:srgbClr val="000000"/>
              </a:solidFill>
              <a:latin typeface="Arial"/>
              <a:ea typeface="Arial"/>
              <a:cs typeface="Arial"/>
              <a:sym typeface="Arial"/>
            </a:endParaRPr>
          </a:p>
        </p:txBody>
      </p:sp>
      <p:sp>
        <p:nvSpPr>
          <p:cNvPr id="356" name="Google Shape;356;p15"/>
          <p:cNvSpPr txBox="1"/>
          <p:nvPr/>
        </p:nvSpPr>
        <p:spPr>
          <a:xfrm>
            <a:off x="184292" y="1279181"/>
            <a:ext cx="6866400" cy="8475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¿CÓMO </a:t>
            </a:r>
            <a:r>
              <a:rPr lang="es-CL" sz="2000" b="1" i="0" u="none" strike="noStrike" cap="none">
                <a:solidFill>
                  <a:srgbClr val="576C77"/>
                </a:solidFill>
                <a:latin typeface="Arvo"/>
                <a:ea typeface="Arvo"/>
                <a:cs typeface="Arvo"/>
                <a:sym typeface="Arvo"/>
              </a:rPr>
              <a:t>ELIMINAR PREJUICIOS</a:t>
            </a:r>
            <a:r>
              <a:rPr lang="es-CL" sz="2200" b="1" i="0" u="none" strike="noStrike" cap="none">
                <a:solidFill>
                  <a:srgbClr val="000000"/>
                </a:solidFill>
                <a:latin typeface="Arvo"/>
                <a:ea typeface="Arvo"/>
                <a:cs typeface="Arvo"/>
                <a:sym typeface="Arvo"/>
              </a:rPr>
              <a:t>?</a:t>
            </a:r>
            <a:endParaRPr sz="1400" b="0" i="0" u="none" strike="noStrike" cap="none">
              <a:solidFill>
                <a:srgbClr val="000000"/>
              </a:solidFill>
              <a:latin typeface="Arvo"/>
              <a:ea typeface="Arvo"/>
              <a:cs typeface="Arvo"/>
              <a:sym typeface="Arvo"/>
            </a:endParaRPr>
          </a:p>
        </p:txBody>
      </p:sp>
      <p:pic>
        <p:nvPicPr>
          <p:cNvPr id="357" name="Google Shape;357;p15" descr="Eliminar - Iconos gratis de herramientas y utensilios"/>
          <p:cNvPicPr preferRelativeResize="0"/>
          <p:nvPr/>
        </p:nvPicPr>
        <p:blipFill rotWithShape="1">
          <a:blip r:embed="rId3">
            <a:alphaModFix/>
          </a:blip>
          <a:srcRect/>
          <a:stretch/>
        </p:blipFill>
        <p:spPr>
          <a:xfrm>
            <a:off x="6674049" y="2875904"/>
            <a:ext cx="1677460" cy="1677460"/>
          </a:xfrm>
          <a:prstGeom prst="rect">
            <a:avLst/>
          </a:prstGeom>
          <a:noFill/>
          <a:ln>
            <a:noFill/>
          </a:ln>
        </p:spPr>
      </p:pic>
      <p:pic>
        <p:nvPicPr>
          <p:cNvPr id="358" name="Google Shape;358;p15"/>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6"/>
          <p:cNvSpPr/>
          <p:nvPr/>
        </p:nvSpPr>
        <p:spPr>
          <a:xfrm>
            <a:off x="1157401" y="5393825"/>
            <a:ext cx="7729200" cy="1590900"/>
          </a:xfrm>
          <a:prstGeom prst="rect">
            <a:avLst/>
          </a:prstGeom>
          <a:solidFill>
            <a:schemeClr val="lt1"/>
          </a:solidFill>
          <a:ln>
            <a:noFill/>
          </a:ln>
        </p:spPr>
        <p:txBody>
          <a:bodyPr spcFirstLastPara="1" wrap="square" lIns="91425" tIns="45700" rIns="91425" bIns="45700" anchor="t" anchorCtr="0">
            <a:noAutofit/>
          </a:bodyPr>
          <a:lstStyle/>
          <a:p>
            <a:pPr marL="457200" marR="0" lvl="0" indent="-368300" algn="l" rtl="0">
              <a:lnSpc>
                <a:spcPct val="150000"/>
              </a:lnSpc>
              <a:spcBef>
                <a:spcPts val="0"/>
              </a:spcBef>
              <a:spcAft>
                <a:spcPts val="0"/>
              </a:spcAft>
              <a:buClr>
                <a:srgbClr val="000000"/>
              </a:buClr>
              <a:buSzPts val="2200"/>
              <a:buFont typeface="Cabin"/>
              <a:buChar char="➔"/>
            </a:pPr>
            <a:r>
              <a:rPr lang="es-CL" sz="2200" b="0" i="0" u="none" strike="noStrike" cap="none">
                <a:solidFill>
                  <a:srgbClr val="000000"/>
                </a:solidFill>
                <a:latin typeface="Cabin"/>
                <a:ea typeface="Cabin"/>
                <a:cs typeface="Cabin"/>
                <a:sym typeface="Cabin"/>
              </a:rPr>
              <a:t>OBSERVACIÓN COMO PARTE DE LA INVESTIGACIÓN.</a:t>
            </a:r>
            <a:endParaRPr sz="2200" b="0" i="0" u="none" strike="noStrike" cap="none">
              <a:solidFill>
                <a:srgbClr val="000000"/>
              </a:solidFill>
              <a:latin typeface="Cabin"/>
              <a:ea typeface="Cabin"/>
              <a:cs typeface="Cabin"/>
              <a:sym typeface="Cabin"/>
            </a:endParaRPr>
          </a:p>
          <a:p>
            <a:pPr marL="457200" marR="0" lvl="0" indent="-368300" algn="l" rtl="0">
              <a:lnSpc>
                <a:spcPct val="150000"/>
              </a:lnSpc>
              <a:spcBef>
                <a:spcPts val="0"/>
              </a:spcBef>
              <a:spcAft>
                <a:spcPts val="0"/>
              </a:spcAft>
              <a:buClr>
                <a:srgbClr val="000000"/>
              </a:buClr>
              <a:buSzPts val="2200"/>
              <a:buFont typeface="Cabin"/>
              <a:buChar char="➔"/>
            </a:pPr>
            <a:r>
              <a:rPr lang="es-CL" sz="2200" b="0" i="0" u="none" strike="noStrike" cap="none">
                <a:solidFill>
                  <a:srgbClr val="000000"/>
                </a:solidFill>
                <a:latin typeface="Cabin"/>
                <a:ea typeface="Cabin"/>
                <a:cs typeface="Cabin"/>
                <a:sym typeface="Cabin"/>
              </a:rPr>
              <a:t>ENTREVISTAS.</a:t>
            </a:r>
            <a:endParaRPr sz="2200" b="0" i="0" u="none" strike="noStrike" cap="none">
              <a:solidFill>
                <a:srgbClr val="000000"/>
              </a:solidFill>
              <a:highlight>
                <a:srgbClr val="EBF58B"/>
              </a:highlight>
              <a:latin typeface="Cabin"/>
              <a:ea typeface="Cabin"/>
              <a:cs typeface="Cabin"/>
              <a:sym typeface="Cabin"/>
            </a:endParaRPr>
          </a:p>
          <a:p>
            <a:pPr marL="457200" marR="0" lvl="0" indent="-368300" algn="l" rtl="0">
              <a:lnSpc>
                <a:spcPct val="150000"/>
              </a:lnSpc>
              <a:spcBef>
                <a:spcPts val="0"/>
              </a:spcBef>
              <a:spcAft>
                <a:spcPts val="0"/>
              </a:spcAft>
              <a:buClr>
                <a:srgbClr val="000000"/>
              </a:buClr>
              <a:buSzPts val="2200"/>
              <a:buFont typeface="Cabin"/>
              <a:buChar char="➔"/>
            </a:pPr>
            <a:r>
              <a:rPr lang="es-CL" sz="2200" b="0" i="0" u="none" strike="noStrike" cap="none">
                <a:solidFill>
                  <a:srgbClr val="000000"/>
                </a:solidFill>
                <a:highlight>
                  <a:srgbClr val="CCCCCC"/>
                </a:highlight>
                <a:latin typeface="Cabin"/>
                <a:ea typeface="Cabin"/>
                <a:cs typeface="Cabin"/>
                <a:sym typeface="Cabin"/>
              </a:rPr>
              <a:t>EXPERIMENTAR (EXPERIENCIA INMERSIVA)</a:t>
            </a:r>
            <a:endParaRPr sz="2200" b="0" i="0" u="none" strike="noStrike" cap="none">
              <a:solidFill>
                <a:srgbClr val="000000"/>
              </a:solidFill>
              <a:highlight>
                <a:srgbClr val="CCCCCC"/>
              </a:highlight>
              <a:latin typeface="Cabin"/>
              <a:ea typeface="Cabin"/>
              <a:cs typeface="Cabin"/>
              <a:sym typeface="Cabin"/>
            </a:endParaRPr>
          </a:p>
          <a:p>
            <a:pPr marL="457200" marR="0" lvl="0" indent="-368300" algn="l" rtl="0">
              <a:lnSpc>
                <a:spcPct val="150000"/>
              </a:lnSpc>
              <a:spcBef>
                <a:spcPts val="0"/>
              </a:spcBef>
              <a:spcAft>
                <a:spcPts val="0"/>
              </a:spcAft>
              <a:buClr>
                <a:srgbClr val="000000"/>
              </a:buClr>
              <a:buSzPts val="2200"/>
              <a:buFont typeface="Cabin"/>
              <a:buChar char="➔"/>
            </a:pPr>
            <a:r>
              <a:rPr lang="es-CL" sz="2200" b="0" i="0" u="none" strike="noStrike" cap="none">
                <a:solidFill>
                  <a:srgbClr val="000000"/>
                </a:solidFill>
                <a:highlight>
                  <a:srgbClr val="CCCCCC"/>
                </a:highlight>
                <a:latin typeface="Cabin"/>
                <a:ea typeface="Cabin"/>
                <a:cs typeface="Cabin"/>
                <a:sym typeface="Cabin"/>
              </a:rPr>
              <a:t>LA AUTO DOCUMENTACIÓN.</a:t>
            </a:r>
            <a:endParaRPr sz="2200" b="0" i="0" u="none" strike="noStrike" cap="none">
              <a:solidFill>
                <a:srgbClr val="000000"/>
              </a:solidFill>
              <a:highlight>
                <a:srgbClr val="CCCCCC"/>
              </a:highlight>
              <a:latin typeface="Cabin"/>
              <a:ea typeface="Cabin"/>
              <a:cs typeface="Cabin"/>
              <a:sym typeface="Cabin"/>
            </a:endParaRPr>
          </a:p>
        </p:txBody>
      </p:sp>
      <p:sp>
        <p:nvSpPr>
          <p:cNvPr id="364" name="Google Shape;364;p16"/>
          <p:cNvSpPr txBox="1"/>
          <p:nvPr/>
        </p:nvSpPr>
        <p:spPr>
          <a:xfrm>
            <a:off x="200226" y="143075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999999"/>
                </a:solidFill>
                <a:latin typeface="Arvo"/>
                <a:ea typeface="Arvo"/>
                <a:cs typeface="Arvo"/>
                <a:sym typeface="Arvo"/>
              </a:rPr>
              <a:t>TÉCNICAS INVESTIGACIÓN DE</a:t>
            </a:r>
            <a:r>
              <a:rPr lang="es-CL" sz="2400" b="1" i="0" u="none" strike="noStrike" cap="none">
                <a:solidFill>
                  <a:srgbClr val="9B9B9B"/>
                </a:solidFill>
                <a:latin typeface="Arvo"/>
                <a:ea typeface="Arvo"/>
                <a:cs typeface="Arvo"/>
                <a:sym typeface="Arvo"/>
              </a:rPr>
              <a:t> </a:t>
            </a:r>
            <a:r>
              <a:rPr lang="es-CL" sz="2400" b="1" i="0" u="none" strike="noStrike" cap="none">
                <a:solidFill>
                  <a:schemeClr val="dk1"/>
                </a:solidFill>
                <a:latin typeface="Arvo"/>
                <a:ea typeface="Arvo"/>
                <a:cs typeface="Arvo"/>
                <a:sym typeface="Arvo"/>
              </a:rPr>
              <a:t>USUARIOS</a:t>
            </a:r>
            <a:endParaRPr sz="2400" b="1" i="0" u="none" strike="noStrike" cap="none">
              <a:solidFill>
                <a:srgbClr val="000000"/>
              </a:solidFill>
              <a:latin typeface="Arvo"/>
              <a:ea typeface="Arvo"/>
              <a:cs typeface="Arvo"/>
              <a:sym typeface="Arvo"/>
            </a:endParaRPr>
          </a:p>
        </p:txBody>
      </p:sp>
      <p:pic>
        <p:nvPicPr>
          <p:cNvPr id="365" name="Google Shape;365;p16"/>
          <p:cNvPicPr preferRelativeResize="0"/>
          <p:nvPr/>
        </p:nvPicPr>
        <p:blipFill rotWithShape="1">
          <a:blip r:embed="rId3">
            <a:alphaModFix/>
          </a:blip>
          <a:srcRect/>
          <a:stretch/>
        </p:blipFill>
        <p:spPr>
          <a:xfrm>
            <a:off x="5892709" y="3121737"/>
            <a:ext cx="1915523" cy="1711195"/>
          </a:xfrm>
          <a:prstGeom prst="rect">
            <a:avLst/>
          </a:prstGeom>
          <a:noFill/>
          <a:ln>
            <a:noFill/>
          </a:ln>
        </p:spPr>
      </p:pic>
      <p:pic>
        <p:nvPicPr>
          <p:cNvPr id="366" name="Google Shape;366;p16"/>
          <p:cNvPicPr preferRelativeResize="0"/>
          <p:nvPr/>
        </p:nvPicPr>
        <p:blipFill rotWithShape="1">
          <a:blip r:embed="rId4">
            <a:alphaModFix/>
          </a:blip>
          <a:srcRect/>
          <a:stretch/>
        </p:blipFill>
        <p:spPr>
          <a:xfrm>
            <a:off x="2211176" y="3209474"/>
            <a:ext cx="1626156" cy="1613305"/>
          </a:xfrm>
          <a:prstGeom prst="rect">
            <a:avLst/>
          </a:prstGeom>
          <a:noFill/>
          <a:ln>
            <a:noFill/>
          </a:ln>
        </p:spPr>
      </p:pic>
      <p:pic>
        <p:nvPicPr>
          <p:cNvPr id="367" name="Google Shape;367;p16"/>
          <p:cNvPicPr preferRelativeResize="0"/>
          <p:nvPr/>
        </p:nvPicPr>
        <p:blipFill rotWithShape="1">
          <a:blip r:embed="rId5">
            <a:alphaModFix/>
          </a:blip>
          <a:srcRect/>
          <a:stretch/>
        </p:blipFill>
        <p:spPr>
          <a:xfrm>
            <a:off x="4010870" y="3422000"/>
            <a:ext cx="1626157" cy="1458164"/>
          </a:xfrm>
          <a:prstGeom prst="rect">
            <a:avLst/>
          </a:prstGeom>
          <a:noFill/>
          <a:ln>
            <a:noFill/>
          </a:ln>
        </p:spPr>
      </p:pic>
      <p:sp>
        <p:nvSpPr>
          <p:cNvPr id="368" name="Google Shape;368;p16"/>
          <p:cNvSpPr txBox="1"/>
          <p:nvPr/>
        </p:nvSpPr>
        <p:spPr>
          <a:xfrm>
            <a:off x="2255301" y="2297487"/>
            <a:ext cx="5766300" cy="9852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2600" b="0" i="0" u="none" strike="noStrike" cap="none">
                <a:solidFill>
                  <a:schemeClr val="lt1"/>
                </a:solidFill>
                <a:highlight>
                  <a:srgbClr val="B7B7B7"/>
                </a:highlight>
                <a:latin typeface="Cabin"/>
                <a:ea typeface="Cabin"/>
                <a:cs typeface="Cabin"/>
                <a:sym typeface="Cabin"/>
              </a:rPr>
              <a:t>PARA DESARROLLAR LA EMPATÍA PODEMOS:</a:t>
            </a:r>
            <a:endParaRPr sz="2600" b="0" i="0" u="none" strike="noStrike" cap="none">
              <a:solidFill>
                <a:schemeClr val="lt1"/>
              </a:solidFill>
              <a:highlight>
                <a:srgbClr val="B7B7B7"/>
              </a:highlight>
              <a:latin typeface="Cabin"/>
              <a:ea typeface="Cabin"/>
              <a:cs typeface="Cabin"/>
              <a:sym typeface="Cabin"/>
            </a:endParaRPr>
          </a:p>
        </p:txBody>
      </p:sp>
      <p:pic>
        <p:nvPicPr>
          <p:cNvPr id="369" name="Google Shape;369;p16"/>
          <p:cNvPicPr preferRelativeResize="0"/>
          <p:nvPr/>
        </p:nvPicPr>
        <p:blipFill>
          <a:blip r:embed="rId6">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8"/>
          <p:cNvSpPr txBox="1"/>
          <p:nvPr/>
        </p:nvSpPr>
        <p:spPr>
          <a:xfrm>
            <a:off x="25" y="1386200"/>
            <a:ext cx="10044000" cy="8475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OTRAS TÉCNICAS PARA EMPATIZAR</a:t>
            </a:r>
            <a:endParaRPr sz="1400" b="0" i="0" u="none" strike="noStrike" cap="none">
              <a:solidFill>
                <a:srgbClr val="000000"/>
              </a:solidFill>
              <a:latin typeface="Arvo"/>
              <a:ea typeface="Arvo"/>
              <a:cs typeface="Arvo"/>
              <a:sym typeface="Arvo"/>
            </a:endParaRPr>
          </a:p>
        </p:txBody>
      </p:sp>
      <p:sp>
        <p:nvSpPr>
          <p:cNvPr id="385" name="Google Shape;385;p18"/>
          <p:cNvSpPr txBox="1"/>
          <p:nvPr/>
        </p:nvSpPr>
        <p:spPr>
          <a:xfrm>
            <a:off x="965623" y="4515938"/>
            <a:ext cx="3793200" cy="2197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Escuchar y entender lo que la otra persona dice, comprender cómo es su día a día o cómo vive determinada situación. Algunas preguntas sugeridas:</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 Cuáles son los problemas que enfrenta en su día a día? ¿Por qué?  (o especificar situación determinada).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¿Cómo se siente al enfrentar estas dificultades? ¿Por qué?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¿Qué hace actualmente para resolverlas?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chemeClr val="dk1"/>
              </a:solidFill>
              <a:latin typeface="Cabin"/>
              <a:ea typeface="Cabin"/>
              <a:cs typeface="Cabin"/>
              <a:sym typeface="Cabin"/>
            </a:endParaRPr>
          </a:p>
        </p:txBody>
      </p:sp>
      <p:sp>
        <p:nvSpPr>
          <p:cNvPr id="386" name="Google Shape;386;p18"/>
          <p:cNvSpPr txBox="1"/>
          <p:nvPr/>
        </p:nvSpPr>
        <p:spPr>
          <a:xfrm>
            <a:off x="5439973" y="4405900"/>
            <a:ext cx="3638400" cy="1572600"/>
          </a:xfrm>
          <a:prstGeom prst="rect">
            <a:avLst/>
          </a:prstGeom>
          <a:solidFill>
            <a:srgbClr val="FFFFFF"/>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1400" b="0" i="0" u="none" strike="noStrike" cap="none">
                <a:solidFill>
                  <a:schemeClr val="dk1"/>
                </a:solidFill>
                <a:latin typeface="Cabin"/>
                <a:ea typeface="Cabin"/>
                <a:cs typeface="Cabin"/>
                <a:sym typeface="Cabin"/>
              </a:rPr>
              <a:t>Investigar a la persona a través de información secundaria que de a conocer los problemas que enfrentan, sus emociones, sentimientos y qué hacen para resolverlos. </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1400" b="1" i="0" u="none" strike="noStrike" cap="none">
                <a:solidFill>
                  <a:schemeClr val="dk1"/>
                </a:solidFill>
                <a:latin typeface="Cabin"/>
                <a:ea typeface="Cabin"/>
                <a:cs typeface="Cabin"/>
                <a:sym typeface="Cabin"/>
              </a:rPr>
              <a:t>Algunas fuentes para consultar son: </a:t>
            </a:r>
            <a:endParaRPr sz="1400" b="0" i="0" u="none" strike="noStrike" cap="none">
              <a:solidFill>
                <a:srgbClr val="000000"/>
              </a:solidFill>
              <a:latin typeface="Arial"/>
              <a:ea typeface="Arial"/>
              <a:cs typeface="Arial"/>
              <a:sym typeface="Arial"/>
            </a:endParaRPr>
          </a:p>
          <a:p>
            <a:pPr marL="285750" marR="0" lvl="0" indent="-285750" algn="just" rtl="0">
              <a:spcBef>
                <a:spcPts val="0"/>
              </a:spcBef>
              <a:spcAft>
                <a:spcPts val="0"/>
              </a:spcAft>
              <a:buClr>
                <a:srgbClr val="000000"/>
              </a:buClr>
              <a:buSzPts val="1400"/>
              <a:buFont typeface="Arial"/>
              <a:buChar char="•"/>
            </a:pPr>
            <a:r>
              <a:rPr lang="es-CL" sz="1400" b="0" i="0" u="none" strike="noStrike" cap="none">
                <a:solidFill>
                  <a:schemeClr val="dk1"/>
                </a:solidFill>
                <a:latin typeface="Cabin"/>
                <a:ea typeface="Cabin"/>
                <a:cs typeface="Cabin"/>
                <a:sym typeface="Cabin"/>
              </a:rPr>
              <a:t>Documentales</a:t>
            </a:r>
            <a:endParaRPr sz="1400" b="0" i="0" u="none" strike="noStrike" cap="none">
              <a:solidFill>
                <a:srgbClr val="000000"/>
              </a:solidFill>
              <a:latin typeface="Arial"/>
              <a:ea typeface="Arial"/>
              <a:cs typeface="Arial"/>
              <a:sym typeface="Arial"/>
            </a:endParaRPr>
          </a:p>
          <a:p>
            <a:pPr marL="285750" marR="0" lvl="0" indent="-285750" algn="just" rtl="0">
              <a:spcBef>
                <a:spcPts val="0"/>
              </a:spcBef>
              <a:spcAft>
                <a:spcPts val="0"/>
              </a:spcAft>
              <a:buClr>
                <a:srgbClr val="000000"/>
              </a:buClr>
              <a:buSzPts val="1400"/>
              <a:buFont typeface="Arial"/>
              <a:buChar char="•"/>
            </a:pPr>
            <a:r>
              <a:rPr lang="es-CL" sz="1400" b="0" i="0" u="none" strike="noStrike" cap="none">
                <a:solidFill>
                  <a:schemeClr val="dk1"/>
                </a:solidFill>
                <a:latin typeface="Cabin"/>
                <a:ea typeface="Cabin"/>
                <a:cs typeface="Cabin"/>
                <a:sym typeface="Cabin"/>
              </a:rPr>
              <a:t>Estudios de internet (de fuentes confiables)</a:t>
            </a:r>
            <a:endParaRPr sz="1400" b="0" i="0" u="none" strike="noStrike" cap="none">
              <a:solidFill>
                <a:srgbClr val="000000"/>
              </a:solidFill>
              <a:latin typeface="Arial"/>
              <a:ea typeface="Arial"/>
              <a:cs typeface="Arial"/>
              <a:sym typeface="Arial"/>
            </a:endParaRPr>
          </a:p>
          <a:p>
            <a:pPr marL="285750" marR="0" lvl="0" indent="-285750" algn="just" rtl="0">
              <a:spcBef>
                <a:spcPts val="0"/>
              </a:spcBef>
              <a:spcAft>
                <a:spcPts val="0"/>
              </a:spcAft>
              <a:buClr>
                <a:srgbClr val="000000"/>
              </a:buClr>
              <a:buSzPts val="1400"/>
              <a:buFont typeface="Arial"/>
              <a:buChar char="•"/>
            </a:pPr>
            <a:r>
              <a:rPr lang="es-CL" sz="1400" b="0" i="0" u="none" strike="noStrike" cap="none">
                <a:solidFill>
                  <a:schemeClr val="dk1"/>
                </a:solidFill>
                <a:latin typeface="Cabin"/>
                <a:ea typeface="Cabin"/>
                <a:cs typeface="Cabin"/>
                <a:sym typeface="Cabin"/>
              </a:rPr>
              <a:t>Películas</a:t>
            </a:r>
            <a:endParaRPr sz="1400" b="0" i="0" u="none" strike="noStrike" cap="none">
              <a:solidFill>
                <a:srgbClr val="000000"/>
              </a:solidFill>
              <a:latin typeface="Arial"/>
              <a:ea typeface="Arial"/>
              <a:cs typeface="Arial"/>
              <a:sym typeface="Arial"/>
            </a:endParaRPr>
          </a:p>
          <a:p>
            <a:pPr marL="285750" marR="0" lvl="0" indent="-285750" algn="just" rtl="0">
              <a:spcBef>
                <a:spcPts val="0"/>
              </a:spcBef>
              <a:spcAft>
                <a:spcPts val="0"/>
              </a:spcAft>
              <a:buClr>
                <a:srgbClr val="000000"/>
              </a:buClr>
              <a:buSzPts val="1400"/>
              <a:buFont typeface="Arial"/>
              <a:buChar char="•"/>
            </a:pPr>
            <a:r>
              <a:rPr lang="es-CL" sz="1400" b="0" i="0" u="none" strike="noStrike" cap="none">
                <a:solidFill>
                  <a:schemeClr val="dk1"/>
                </a:solidFill>
                <a:latin typeface="Cabin"/>
                <a:ea typeface="Cabin"/>
                <a:cs typeface="Cabin"/>
                <a:sym typeface="Cabin"/>
              </a:rPr>
              <a:t>Videos</a:t>
            </a:r>
            <a:endParaRPr sz="1400" b="0" i="0" u="none" strike="noStrike" cap="none">
              <a:solidFill>
                <a:srgbClr val="000000"/>
              </a:solidFill>
              <a:latin typeface="Arial"/>
              <a:ea typeface="Arial"/>
              <a:cs typeface="Arial"/>
              <a:sym typeface="Arial"/>
            </a:endParaRPr>
          </a:p>
          <a:p>
            <a:pPr marL="285750" marR="0" lvl="0" indent="-285750" algn="just" rtl="0">
              <a:spcBef>
                <a:spcPts val="0"/>
              </a:spcBef>
              <a:spcAft>
                <a:spcPts val="0"/>
              </a:spcAft>
              <a:buClr>
                <a:srgbClr val="000000"/>
              </a:buClr>
              <a:buSzPts val="1400"/>
              <a:buFont typeface="Arial"/>
              <a:buChar char="•"/>
            </a:pPr>
            <a:r>
              <a:rPr lang="es-CL" sz="1400" b="0" i="0" u="none" strike="noStrike" cap="none">
                <a:solidFill>
                  <a:schemeClr val="dk1"/>
                </a:solidFill>
                <a:latin typeface="Cabin"/>
                <a:ea typeface="Cabin"/>
                <a:cs typeface="Cabin"/>
                <a:sym typeface="Cabin"/>
              </a:rPr>
              <a:t>Entrevistas </a:t>
            </a:r>
            <a:endParaRPr sz="1400" b="0" i="0" u="none" strike="noStrike" cap="none">
              <a:solidFill>
                <a:schemeClr val="dk1"/>
              </a:solidFill>
              <a:latin typeface="Cabin"/>
              <a:ea typeface="Cabin"/>
              <a:cs typeface="Cabin"/>
              <a:sym typeface="Cabin"/>
            </a:endParaRPr>
          </a:p>
        </p:txBody>
      </p:sp>
      <p:pic>
        <p:nvPicPr>
          <p:cNvPr id="387" name="Google Shape;387;p18"/>
          <p:cNvPicPr preferRelativeResize="0"/>
          <p:nvPr/>
        </p:nvPicPr>
        <p:blipFill rotWithShape="1">
          <a:blip r:embed="rId3">
            <a:alphaModFix/>
          </a:blip>
          <a:srcRect/>
          <a:stretch/>
        </p:blipFill>
        <p:spPr>
          <a:xfrm>
            <a:off x="6583603" y="2951778"/>
            <a:ext cx="1351145" cy="1392293"/>
          </a:xfrm>
          <a:prstGeom prst="rect">
            <a:avLst/>
          </a:prstGeom>
          <a:noFill/>
          <a:ln>
            <a:noFill/>
          </a:ln>
        </p:spPr>
      </p:pic>
      <p:pic>
        <p:nvPicPr>
          <p:cNvPr id="388" name="Google Shape;388;p18"/>
          <p:cNvPicPr preferRelativeResize="0"/>
          <p:nvPr/>
        </p:nvPicPr>
        <p:blipFill rotWithShape="1">
          <a:blip r:embed="rId4">
            <a:alphaModFix/>
          </a:blip>
          <a:srcRect/>
          <a:stretch/>
        </p:blipFill>
        <p:spPr>
          <a:xfrm>
            <a:off x="2013746" y="2889943"/>
            <a:ext cx="1696963" cy="1515966"/>
          </a:xfrm>
          <a:prstGeom prst="rect">
            <a:avLst/>
          </a:prstGeom>
          <a:noFill/>
          <a:ln>
            <a:noFill/>
          </a:ln>
        </p:spPr>
      </p:pic>
      <p:sp>
        <p:nvSpPr>
          <p:cNvPr id="389" name="Google Shape;389;p18"/>
          <p:cNvSpPr/>
          <p:nvPr/>
        </p:nvSpPr>
        <p:spPr>
          <a:xfrm>
            <a:off x="6257623" y="2157500"/>
            <a:ext cx="2003100" cy="681600"/>
          </a:xfrm>
          <a:prstGeom prst="roundRect">
            <a:avLst>
              <a:gd name="adj" fmla="val 0"/>
            </a:avLst>
          </a:prstGeom>
          <a:solidFill>
            <a:srgbClr val="8AD9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chemeClr val="lt1"/>
                </a:solidFill>
                <a:latin typeface="Calibri"/>
                <a:ea typeface="Calibri"/>
                <a:cs typeface="Calibri"/>
                <a:sym typeface="Calibri"/>
              </a:rPr>
              <a:t>AUTODOCUMENTAR</a:t>
            </a:r>
            <a:endParaRPr sz="1600" b="0" i="0" u="none" strike="noStrike" cap="none">
              <a:solidFill>
                <a:schemeClr val="lt1"/>
              </a:solidFill>
              <a:latin typeface="Arial"/>
              <a:ea typeface="Arial"/>
              <a:cs typeface="Arial"/>
              <a:sym typeface="Arial"/>
            </a:endParaRPr>
          </a:p>
        </p:txBody>
      </p:sp>
      <p:sp>
        <p:nvSpPr>
          <p:cNvPr id="390" name="Google Shape;390;p18"/>
          <p:cNvSpPr/>
          <p:nvPr/>
        </p:nvSpPr>
        <p:spPr>
          <a:xfrm>
            <a:off x="2123022" y="2157502"/>
            <a:ext cx="1478400" cy="681600"/>
          </a:xfrm>
          <a:prstGeom prst="roundRect">
            <a:avLst>
              <a:gd name="adj" fmla="val 0"/>
            </a:avLst>
          </a:prstGeom>
          <a:solidFill>
            <a:srgbClr val="8AD9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chemeClr val="lt1"/>
                </a:solidFill>
                <a:latin typeface="Calibri"/>
                <a:ea typeface="Calibri"/>
                <a:cs typeface="Calibri"/>
                <a:sym typeface="Calibri"/>
              </a:rPr>
              <a:t>ENTREVISTAR</a:t>
            </a:r>
            <a:endParaRPr sz="1600" b="0" i="0" u="none" strike="noStrike" cap="none">
              <a:solidFill>
                <a:schemeClr val="lt1"/>
              </a:solidFill>
              <a:latin typeface="Arial"/>
              <a:ea typeface="Arial"/>
              <a:cs typeface="Arial"/>
              <a:sym typeface="Arial"/>
            </a:endParaRPr>
          </a:p>
        </p:txBody>
      </p:sp>
      <p:sp>
        <p:nvSpPr>
          <p:cNvPr id="391" name="Google Shape;391;p18"/>
          <p:cNvSpPr txBox="1"/>
          <p:nvPr/>
        </p:nvSpPr>
        <p:spPr>
          <a:xfrm>
            <a:off x="1119670" y="6943795"/>
            <a:ext cx="34851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400" b="1" i="0" u="none" strike="noStrike" cap="none">
                <a:solidFill>
                  <a:schemeClr val="dk1"/>
                </a:solidFill>
                <a:highlight>
                  <a:srgbClr val="8AD9E4"/>
                </a:highlight>
                <a:latin typeface="Cabin"/>
                <a:ea typeface="Cabin"/>
                <a:cs typeface="Cabin"/>
                <a:sym typeface="Cabin"/>
              </a:rPr>
              <a:t>¡IMPORTANTE! DESARROLLAR LA ESCUCHA ACTIVA</a:t>
            </a:r>
            <a:endParaRPr sz="2500" b="0" i="0" u="none" strike="noStrike" cap="none">
              <a:solidFill>
                <a:schemeClr val="dk1"/>
              </a:solidFill>
              <a:highlight>
                <a:srgbClr val="8AD9E4"/>
              </a:highlight>
              <a:latin typeface="Cabin"/>
              <a:ea typeface="Cabin"/>
              <a:cs typeface="Cabin"/>
              <a:sym typeface="Cabin"/>
            </a:endParaRPr>
          </a:p>
        </p:txBody>
      </p:sp>
      <p:pic>
        <p:nvPicPr>
          <p:cNvPr id="392" name="Google Shape;392;p18"/>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aphicFrame>
        <p:nvGraphicFramePr>
          <p:cNvPr id="432" name="Google Shape;432;p22"/>
          <p:cNvGraphicFramePr/>
          <p:nvPr/>
        </p:nvGraphicFramePr>
        <p:xfrm>
          <a:off x="177785" y="1904902"/>
          <a:ext cx="9688425" cy="5836492"/>
        </p:xfrm>
        <a:graphic>
          <a:graphicData uri="http://schemas.openxmlformats.org/drawingml/2006/table">
            <a:tbl>
              <a:tblPr>
                <a:noFill/>
                <a:tableStyleId>{52FDB458-6F0E-465C-AD0F-782A450ACF20}</a:tableStyleId>
              </a:tblPr>
              <a:tblGrid>
                <a:gridCol w="4803450">
                  <a:extLst>
                    <a:ext uri="{9D8B030D-6E8A-4147-A177-3AD203B41FA5}">
                      <a16:colId xmlns:a16="http://schemas.microsoft.com/office/drawing/2014/main" val="20000"/>
                    </a:ext>
                  </a:extLst>
                </a:gridCol>
                <a:gridCol w="4884975">
                  <a:extLst>
                    <a:ext uri="{9D8B030D-6E8A-4147-A177-3AD203B41FA5}">
                      <a16:colId xmlns:a16="http://schemas.microsoft.com/office/drawing/2014/main" val="20001"/>
                    </a:ext>
                  </a:extLst>
                </a:gridCol>
              </a:tblGrid>
              <a:tr h="166275">
                <a:tc>
                  <a:txBody>
                    <a:bodyPr/>
                    <a:lstStyle/>
                    <a:p>
                      <a:pPr marL="0" marR="0" lvl="0" indent="0" algn="just" rtl="0">
                        <a:lnSpc>
                          <a:spcPct val="150000"/>
                        </a:lnSpc>
                        <a:spcBef>
                          <a:spcPts val="0"/>
                        </a:spcBef>
                        <a:spcAft>
                          <a:spcPts val="0"/>
                        </a:spcAft>
                        <a:buClr>
                          <a:srgbClr val="000000"/>
                        </a:buClr>
                        <a:buSzPts val="1800"/>
                        <a:buFont typeface="Arial"/>
                        <a:buNone/>
                      </a:pPr>
                      <a:r>
                        <a:rPr lang="es-CL" sz="1400" b="1" i="0" u="none" strike="noStrike" cap="none">
                          <a:solidFill>
                            <a:schemeClr val="dk1"/>
                          </a:solidFill>
                          <a:latin typeface="Cabin"/>
                          <a:ea typeface="Cabin"/>
                          <a:cs typeface="Cabin"/>
                          <a:sym typeface="Cabin"/>
                        </a:rPr>
                        <a:t>ROL</a:t>
                      </a:r>
                      <a:endParaRPr sz="1400" b="1" i="0" u="none" strike="noStrike" cap="none">
                        <a:solidFill>
                          <a:schemeClr val="dk1"/>
                        </a:solidFill>
                        <a:latin typeface="Cabin"/>
                        <a:ea typeface="Cabin"/>
                        <a:cs typeface="Cabin"/>
                        <a:sym typeface="Cabin"/>
                      </a:endParaRPr>
                    </a:p>
                  </a:txBody>
                  <a:tcPr marL="36900" marR="36900" marT="0" marB="0">
                    <a:solidFill>
                      <a:srgbClr val="8AD9E4"/>
                    </a:solidFill>
                  </a:tcPr>
                </a:tc>
                <a:tc>
                  <a:txBody>
                    <a:bodyPr/>
                    <a:lstStyle/>
                    <a:p>
                      <a:pPr marL="0" marR="0" lvl="0" indent="0" algn="just" rtl="0">
                        <a:lnSpc>
                          <a:spcPct val="150000"/>
                        </a:lnSpc>
                        <a:spcBef>
                          <a:spcPts val="0"/>
                        </a:spcBef>
                        <a:spcAft>
                          <a:spcPts val="0"/>
                        </a:spcAft>
                        <a:buClr>
                          <a:srgbClr val="000000"/>
                        </a:buClr>
                        <a:buSzPts val="1800"/>
                        <a:buFont typeface="Arial"/>
                        <a:buNone/>
                      </a:pPr>
                      <a:r>
                        <a:rPr lang="es-CL" sz="1400" b="1" i="0" u="none" strike="noStrike" cap="none">
                          <a:solidFill>
                            <a:schemeClr val="dk1"/>
                          </a:solidFill>
                          <a:latin typeface="Cabin"/>
                          <a:ea typeface="Cabin"/>
                          <a:cs typeface="Cabin"/>
                          <a:sym typeface="Cabin"/>
                        </a:rPr>
                        <a:t>EJEMPLOS ACTIVIDADES A REALIZAR</a:t>
                      </a:r>
                      <a:endParaRPr sz="1400" b="1" i="0" u="none" strike="noStrike" cap="none">
                        <a:solidFill>
                          <a:schemeClr val="dk1"/>
                        </a:solidFill>
                        <a:latin typeface="Cabin"/>
                        <a:ea typeface="Cabin"/>
                        <a:cs typeface="Cabin"/>
                        <a:sym typeface="Cabin"/>
                      </a:endParaRPr>
                    </a:p>
                  </a:txBody>
                  <a:tcPr marL="36900" marR="36900" marT="0" marB="0">
                    <a:solidFill>
                      <a:srgbClr val="8AD9E4"/>
                    </a:solidFill>
                  </a:tcPr>
                </a:tc>
                <a:extLst>
                  <a:ext uri="{0D108BD9-81ED-4DB2-BD59-A6C34878D82A}">
                    <a16:rowId xmlns:a16="http://schemas.microsoft.com/office/drawing/2014/main" val="10000"/>
                  </a:ext>
                </a:extLst>
              </a:tr>
              <a:tr h="1464325">
                <a:tc>
                  <a:txBody>
                    <a:bodyPr/>
                    <a:lstStyle/>
                    <a:p>
                      <a:pPr marL="0" marR="0" lvl="0" indent="0" algn="just" rtl="0">
                        <a:lnSpc>
                          <a:spcPct val="150000"/>
                        </a:lnSpc>
                        <a:spcBef>
                          <a:spcPts val="0"/>
                        </a:spcBef>
                        <a:spcAft>
                          <a:spcPts val="0"/>
                        </a:spcAft>
                        <a:buClr>
                          <a:srgbClr val="000000"/>
                        </a:buClr>
                        <a:buSzPts val="1600"/>
                        <a:buFont typeface="Arial"/>
                        <a:buNone/>
                      </a:pPr>
                      <a:r>
                        <a:rPr lang="es-CL" sz="1400" b="1" i="0" u="none" strike="noStrike" cap="none">
                          <a:solidFill>
                            <a:schemeClr val="dk1"/>
                          </a:solidFill>
                          <a:latin typeface="Cabin"/>
                          <a:ea typeface="Cabin"/>
                          <a:cs typeface="Cabin"/>
                          <a:sym typeface="Cabin"/>
                        </a:rPr>
                        <a:t>1. Persona mayor (+ de 80 años)</a:t>
                      </a:r>
                      <a:r>
                        <a:rPr lang="es-CL" sz="1400" b="0" i="0" u="none" strike="noStrike" cap="none">
                          <a:solidFill>
                            <a:schemeClr val="dk1"/>
                          </a:solidFill>
                          <a:latin typeface="Cabin"/>
                          <a:ea typeface="Cabin"/>
                          <a:cs typeface="Cabin"/>
                          <a:sym typeface="Cabin"/>
                        </a:rPr>
                        <a:t>: agregar peso en los tobillos y cargar una mochila con peso. En los oídos ponerse un audífono o cintillo que neutralice el sonido ambiental. Optativo: uso de bastón, cerrar los ojos por momentos simulando poca visión.</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Video de referencia: </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sng" strike="noStrike" cap="none">
                          <a:solidFill>
                            <a:schemeClr val="dk1"/>
                          </a:solidFill>
                          <a:latin typeface="Cabin"/>
                          <a:ea typeface="Cabin"/>
                          <a:cs typeface="Cabin"/>
                          <a:sym typeface="Cabin"/>
                          <a:hlinkClick r:id="rId3">
                            <a:extLst>
                              <a:ext uri="{A12FA001-AC4F-418D-AE19-62706E023703}">
                                <ahyp:hlinkClr xmlns:ahyp="http://schemas.microsoft.com/office/drawing/2018/hyperlinkcolor" val="tx"/>
                              </a:ext>
                            </a:extLst>
                          </a:hlinkClick>
                        </a:rPr>
                        <a:t>https://www.youtube.com/watch?v=xqZb33ASQuo</a:t>
                      </a:r>
                      <a:endParaRPr sz="1400" b="0" i="0" u="none" strike="noStrike" cap="none">
                        <a:solidFill>
                          <a:schemeClr val="dk1"/>
                        </a:solidFill>
                        <a:latin typeface="Cabin"/>
                        <a:ea typeface="Cabin"/>
                        <a:cs typeface="Cabin"/>
                        <a:sym typeface="Cabin"/>
                      </a:endParaRPr>
                    </a:p>
                  </a:txBody>
                  <a:tcPr marL="36900" marR="36900" marT="0" marB="0"/>
                </a:tc>
                <a:tc>
                  <a:txBody>
                    <a:bodyPr/>
                    <a:lstStyle/>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1. Hacer la cama lentamente.</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2. Caminar por toda la casa con el peso en el cuerpo. </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3. Preparar desayuno o almuerzo y comer lentamente, demorarse por lo menos 30 minutos en comer.</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4. Subir una escalera lentamente (optativo).</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5. Permanecer sentado en un lugar fijo durante al menos 30 minutos.</a:t>
                      </a:r>
                      <a:endParaRPr sz="1400" b="0" i="0" u="none" strike="noStrike" cap="none">
                        <a:solidFill>
                          <a:schemeClr val="dk1"/>
                        </a:solidFill>
                        <a:latin typeface="Cabin"/>
                        <a:ea typeface="Cabin"/>
                        <a:cs typeface="Cabin"/>
                        <a:sym typeface="Cabin"/>
                      </a:endParaRPr>
                    </a:p>
                  </a:txBody>
                  <a:tcPr marL="36900" marR="36900" marT="0" marB="0"/>
                </a:tc>
                <a:extLst>
                  <a:ext uri="{0D108BD9-81ED-4DB2-BD59-A6C34878D82A}">
                    <a16:rowId xmlns:a16="http://schemas.microsoft.com/office/drawing/2014/main" val="10001"/>
                  </a:ext>
                </a:extLst>
              </a:tr>
              <a:tr h="1464325">
                <a:tc>
                  <a:txBody>
                    <a:bodyPr/>
                    <a:lstStyle/>
                    <a:p>
                      <a:pPr marL="0" marR="0" lvl="0" indent="0" algn="just" rtl="0">
                        <a:lnSpc>
                          <a:spcPct val="150000"/>
                        </a:lnSpc>
                        <a:spcBef>
                          <a:spcPts val="0"/>
                        </a:spcBef>
                        <a:spcAft>
                          <a:spcPts val="0"/>
                        </a:spcAft>
                        <a:buClr>
                          <a:srgbClr val="000000"/>
                        </a:buClr>
                        <a:buSzPts val="1600"/>
                        <a:buFont typeface="Arial"/>
                        <a:buNone/>
                      </a:pPr>
                      <a:r>
                        <a:rPr lang="es-CL" sz="1400" b="1" i="0" u="none" strike="noStrike" cap="none">
                          <a:solidFill>
                            <a:schemeClr val="dk1"/>
                          </a:solidFill>
                          <a:latin typeface="Cabin"/>
                          <a:ea typeface="Cabin"/>
                          <a:cs typeface="Cabin"/>
                          <a:sym typeface="Cabin"/>
                        </a:rPr>
                        <a:t>2. Persona en situación de discapacidad:</a:t>
                      </a:r>
                      <a:endParaRPr sz="1400" b="1"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 Ponerse una venda en los ojos </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 Inmovilizar alguna extremidad (brazo o pierna). </a:t>
                      </a:r>
                      <a:endParaRPr sz="1400" b="0" i="0" u="none" strike="noStrike" cap="none">
                        <a:solidFill>
                          <a:schemeClr val="dk1"/>
                        </a:solidFill>
                        <a:latin typeface="Cabin"/>
                        <a:ea typeface="Cabin"/>
                        <a:cs typeface="Cabin"/>
                        <a:sym typeface="Cabin"/>
                      </a:endParaRPr>
                    </a:p>
                  </a:txBody>
                  <a:tcPr marL="36900" marR="36900" marT="0" marB="0"/>
                </a:tc>
                <a:tc>
                  <a:txBody>
                    <a:bodyPr/>
                    <a:lstStyle/>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1. Hacer la cama. </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2. Caminar por toda la casa. </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3. Preparar desayuno o almuerzo (cocinar algo simple).</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4. Ir a comprar a algún negocio cerca</a:t>
                      </a:r>
                      <a:endParaRPr sz="1400" b="0"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5. Barrer una habitación del hogar.</a:t>
                      </a:r>
                      <a:endParaRPr sz="1600" u="none" strike="noStrike" cap="none"/>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6. Colgar la ropa. </a:t>
                      </a:r>
                      <a:endParaRPr sz="1400" b="0" i="0" u="none" strike="noStrike" cap="none">
                        <a:solidFill>
                          <a:schemeClr val="dk1"/>
                        </a:solidFill>
                        <a:latin typeface="Cabin"/>
                        <a:ea typeface="Cabin"/>
                        <a:cs typeface="Cabin"/>
                        <a:sym typeface="Cabin"/>
                      </a:endParaRPr>
                    </a:p>
                  </a:txBody>
                  <a:tcPr marL="36900" marR="36900" marT="0" marB="0"/>
                </a:tc>
                <a:extLst>
                  <a:ext uri="{0D108BD9-81ED-4DB2-BD59-A6C34878D82A}">
                    <a16:rowId xmlns:a16="http://schemas.microsoft.com/office/drawing/2014/main" val="10002"/>
                  </a:ext>
                </a:extLst>
              </a:tr>
              <a:tr h="1464325">
                <a:tc>
                  <a:txBody>
                    <a:bodyPr/>
                    <a:lstStyle/>
                    <a:p>
                      <a:pPr marL="0" marR="0" lvl="0" indent="0" algn="just" rtl="0">
                        <a:lnSpc>
                          <a:spcPct val="150000"/>
                        </a:lnSpc>
                        <a:spcBef>
                          <a:spcPts val="0"/>
                        </a:spcBef>
                        <a:spcAft>
                          <a:spcPts val="0"/>
                        </a:spcAft>
                        <a:buClr>
                          <a:srgbClr val="000000"/>
                        </a:buClr>
                        <a:buSzPts val="1600"/>
                        <a:buFont typeface="Arial"/>
                        <a:buNone/>
                      </a:pPr>
                      <a:r>
                        <a:rPr lang="es-CL" sz="1400" b="1" i="0" u="none" strike="noStrike" cap="none">
                          <a:solidFill>
                            <a:schemeClr val="dk1"/>
                          </a:solidFill>
                          <a:latin typeface="Cabin"/>
                          <a:ea typeface="Cabin"/>
                          <a:cs typeface="Cabin"/>
                          <a:sym typeface="Cabin"/>
                        </a:rPr>
                        <a:t>3. Persona que trabaja en una feria libre o minimarket</a:t>
                      </a:r>
                      <a:endParaRPr sz="1400" b="1" i="0" u="none" strike="noStrike" cap="none">
                        <a:solidFill>
                          <a:schemeClr val="dk1"/>
                        </a:solidFill>
                        <a:latin typeface="Cabin"/>
                        <a:ea typeface="Cabin"/>
                        <a:cs typeface="Cabin"/>
                        <a:sym typeface="Cabin"/>
                      </a:endParaRPr>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Atender público. </a:t>
                      </a:r>
                      <a:endParaRPr sz="1400" b="0" i="0" u="none" strike="noStrike" cap="none">
                        <a:solidFill>
                          <a:schemeClr val="dk1"/>
                        </a:solidFill>
                        <a:latin typeface="Cabin"/>
                        <a:ea typeface="Cabin"/>
                        <a:cs typeface="Cabin"/>
                        <a:sym typeface="Cabin"/>
                      </a:endParaRPr>
                    </a:p>
                  </a:txBody>
                  <a:tcPr marL="36900" marR="36900" marT="0" marB="0"/>
                </a:tc>
                <a:tc>
                  <a:txBody>
                    <a:bodyPr/>
                    <a:lstStyle/>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1. Atender público.</a:t>
                      </a:r>
                      <a:endParaRPr sz="1600" u="none" strike="noStrike" cap="none"/>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2. Reponer productos.</a:t>
                      </a:r>
                      <a:endParaRPr sz="1600" u="none" strike="noStrike" cap="none"/>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3. Limpiar el lugar de trabajo.</a:t>
                      </a:r>
                      <a:endParaRPr sz="1600" u="none" strike="noStrike" cap="none"/>
                    </a:p>
                    <a:p>
                      <a:pPr marL="0" marR="0" lvl="0" indent="0" algn="just" rtl="0">
                        <a:lnSpc>
                          <a:spcPct val="150000"/>
                        </a:lnSpc>
                        <a:spcBef>
                          <a:spcPts val="0"/>
                        </a:spcBef>
                        <a:spcAft>
                          <a:spcPts val="0"/>
                        </a:spcAft>
                        <a:buClr>
                          <a:srgbClr val="000000"/>
                        </a:buClr>
                        <a:buSzPts val="1600"/>
                        <a:buFont typeface="Arial"/>
                        <a:buNone/>
                      </a:pPr>
                      <a:r>
                        <a:rPr lang="es-CL" sz="1400" b="0" i="0" u="none" strike="noStrike" cap="none">
                          <a:solidFill>
                            <a:schemeClr val="dk1"/>
                          </a:solidFill>
                          <a:latin typeface="Cabin"/>
                          <a:ea typeface="Cabin"/>
                          <a:cs typeface="Cabin"/>
                          <a:sym typeface="Cabin"/>
                        </a:rPr>
                        <a:t>4. Cargar y descargar.</a:t>
                      </a:r>
                      <a:endParaRPr sz="1600" u="none" strike="noStrike" cap="none"/>
                    </a:p>
                  </a:txBody>
                  <a:tcPr marL="36900" marR="36900" marT="0" marB="0"/>
                </a:tc>
                <a:extLst>
                  <a:ext uri="{0D108BD9-81ED-4DB2-BD59-A6C34878D82A}">
                    <a16:rowId xmlns:a16="http://schemas.microsoft.com/office/drawing/2014/main" val="10003"/>
                  </a:ext>
                </a:extLst>
              </a:tr>
            </a:tbl>
          </a:graphicData>
        </a:graphic>
      </p:graphicFrame>
      <p:sp>
        <p:nvSpPr>
          <p:cNvPr id="433" name="Google Shape;433;p22"/>
          <p:cNvSpPr txBox="1"/>
          <p:nvPr/>
        </p:nvSpPr>
        <p:spPr>
          <a:xfrm>
            <a:off x="79821" y="1227871"/>
            <a:ext cx="6149100" cy="747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EJEMPLO VIVIR UNA EXPERIENCIA REAL</a:t>
            </a:r>
            <a:endParaRPr sz="1400" b="0" i="0" u="none" strike="noStrike" cap="none">
              <a:solidFill>
                <a:srgbClr val="000000"/>
              </a:solidFill>
              <a:latin typeface="Arvo"/>
              <a:ea typeface="Arvo"/>
              <a:cs typeface="Arvo"/>
              <a:sym typeface="Arvo"/>
            </a:endParaRPr>
          </a:p>
        </p:txBody>
      </p:sp>
      <p:pic>
        <p:nvPicPr>
          <p:cNvPr id="434" name="Google Shape;434;p22"/>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3"/>
          <p:cNvSpPr txBox="1"/>
          <p:nvPr/>
        </p:nvSpPr>
        <p:spPr>
          <a:xfrm>
            <a:off x="144774" y="1254011"/>
            <a:ext cx="6149100" cy="747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CARACTERIZAR A LA PERSONA</a:t>
            </a:r>
            <a:endParaRPr sz="2200" b="1" i="0" u="none" strike="noStrike" cap="none">
              <a:solidFill>
                <a:srgbClr val="000000"/>
              </a:solidFill>
              <a:latin typeface="Arvo"/>
              <a:ea typeface="Arvo"/>
              <a:cs typeface="Arvo"/>
              <a:sym typeface="Arvo"/>
            </a:endParaRPr>
          </a:p>
        </p:txBody>
      </p:sp>
      <p:sp>
        <p:nvSpPr>
          <p:cNvPr id="440" name="Google Shape;440;p23"/>
          <p:cNvSpPr txBox="1"/>
          <p:nvPr/>
        </p:nvSpPr>
        <p:spPr>
          <a:xfrm>
            <a:off x="856725" y="1918925"/>
            <a:ext cx="8330400" cy="80820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s-CL" sz="1600" b="0" i="0" u="none" strike="noStrike" cap="none">
                <a:solidFill>
                  <a:schemeClr val="dk1"/>
                </a:solidFill>
                <a:latin typeface="Cabin"/>
                <a:ea typeface="Cabin"/>
                <a:cs typeface="Cabin"/>
                <a:sym typeface="Cabin"/>
              </a:rPr>
              <a:t>Luego de escoger uno de los roles, deberán ponerse en el lugar del usuario que van a representar e imaginar cómo es esta persona. Asignarle un nombre ficticio, foto y describir sus principales características. </a:t>
            </a:r>
            <a:endParaRPr sz="1600" b="0" i="0" u="none" strike="noStrike" cap="none">
              <a:solidFill>
                <a:schemeClr val="dk1"/>
              </a:solidFill>
              <a:latin typeface="Cabin"/>
              <a:ea typeface="Cabin"/>
              <a:cs typeface="Cabin"/>
              <a:sym typeface="Cabin"/>
            </a:endParaRPr>
          </a:p>
        </p:txBody>
      </p:sp>
      <p:graphicFrame>
        <p:nvGraphicFramePr>
          <p:cNvPr id="441" name="Google Shape;441;p23"/>
          <p:cNvGraphicFramePr/>
          <p:nvPr/>
        </p:nvGraphicFramePr>
        <p:xfrm>
          <a:off x="856727" y="2776350"/>
          <a:ext cx="8330550" cy="4784150"/>
        </p:xfrm>
        <a:graphic>
          <a:graphicData uri="http://schemas.openxmlformats.org/drawingml/2006/table">
            <a:tbl>
              <a:tblPr>
                <a:noFill/>
                <a:tableStyleId>{52FDB458-6F0E-465C-AD0F-782A450ACF20}</a:tableStyleId>
              </a:tblPr>
              <a:tblGrid>
                <a:gridCol w="4374575">
                  <a:extLst>
                    <a:ext uri="{9D8B030D-6E8A-4147-A177-3AD203B41FA5}">
                      <a16:colId xmlns:a16="http://schemas.microsoft.com/office/drawing/2014/main" val="20000"/>
                    </a:ext>
                  </a:extLst>
                </a:gridCol>
                <a:gridCol w="3955975">
                  <a:extLst>
                    <a:ext uri="{9D8B030D-6E8A-4147-A177-3AD203B41FA5}">
                      <a16:colId xmlns:a16="http://schemas.microsoft.com/office/drawing/2014/main" val="20001"/>
                    </a:ext>
                  </a:extLst>
                </a:gridCol>
              </a:tblGrid>
              <a:tr h="1194800">
                <a:tc>
                  <a:txBody>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vo"/>
                          <a:ea typeface="Arvo"/>
                          <a:cs typeface="Arvo"/>
                          <a:sym typeface="Arvo"/>
                        </a:rPr>
                        <a:t>Nombre:</a:t>
                      </a:r>
                      <a:endParaRPr sz="1600" u="none" strike="noStrike" cap="none"/>
                    </a:p>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vo"/>
                          <a:ea typeface="Arvo"/>
                          <a:cs typeface="Arvo"/>
                          <a:sym typeface="Arvo"/>
                        </a:rPr>
                        <a:t>Edad:</a:t>
                      </a:r>
                      <a:endParaRPr sz="1600" u="none" strike="noStrike" cap="none"/>
                    </a:p>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vo"/>
                          <a:ea typeface="Arvo"/>
                          <a:cs typeface="Arvo"/>
                          <a:sym typeface="Arvo"/>
                        </a:rPr>
                        <a:t>Ocupación:</a:t>
                      </a:r>
                      <a:endParaRPr sz="1600" b="0" i="0" u="none" strike="noStrike" cap="none">
                        <a:solidFill>
                          <a:srgbClr val="000000"/>
                        </a:solidFill>
                        <a:latin typeface="Arvo"/>
                        <a:ea typeface="Arvo"/>
                        <a:cs typeface="Arvo"/>
                        <a:sym typeface="Arvo"/>
                      </a:endParaRPr>
                    </a:p>
                  </a:txBody>
                  <a:tcPr marL="60150" marR="6015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AD9E4"/>
                    </a:solidFill>
                  </a:tcPr>
                </a:tc>
                <a:tc rowSpan="2">
                  <a:txBody>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vo"/>
                          <a:ea typeface="Arvo"/>
                          <a:cs typeface="Arvo"/>
                          <a:sym typeface="Arvo"/>
                        </a:rPr>
                        <a:t>Foto</a:t>
                      </a:r>
                      <a:endParaRPr sz="1600" u="none" strike="noStrike" cap="none"/>
                    </a:p>
                  </a:txBody>
                  <a:tcPr marL="60150" marR="6015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989875">
                <a:tc>
                  <a:txBody>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vo"/>
                          <a:ea typeface="Arvo"/>
                          <a:cs typeface="Arvo"/>
                          <a:sym typeface="Arvo"/>
                        </a:rPr>
                        <a:t>¿Con quién vive? ¿Cómo es su familia? </a:t>
                      </a:r>
                      <a:endParaRPr sz="1600" b="0" i="0" u="none" strike="noStrike" cap="none">
                        <a:solidFill>
                          <a:srgbClr val="000000"/>
                        </a:solidFill>
                        <a:latin typeface="Arvo"/>
                        <a:ea typeface="Arvo"/>
                        <a:cs typeface="Arvo"/>
                        <a:sym typeface="Arvo"/>
                      </a:endParaRPr>
                    </a:p>
                  </a:txBody>
                  <a:tcPr marL="60150" marR="6015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AD9E4"/>
                    </a:solidFill>
                  </a:tcPr>
                </a:tc>
                <a:tc vMerge="1">
                  <a:txBody>
                    <a:bodyPr/>
                    <a:lstStyle/>
                    <a:p>
                      <a:endParaRPr lang="es-ES"/>
                    </a:p>
                  </a:txBody>
                  <a:tcPr/>
                </a:tc>
                <a:extLst>
                  <a:ext uri="{0D108BD9-81ED-4DB2-BD59-A6C34878D82A}">
                    <a16:rowId xmlns:a16="http://schemas.microsoft.com/office/drawing/2014/main" val="10001"/>
                  </a:ext>
                </a:extLst>
              </a:tr>
              <a:tr h="1013700">
                <a:tc>
                  <a:txBody>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vo"/>
                          <a:ea typeface="Arvo"/>
                          <a:cs typeface="Arvo"/>
                          <a:sym typeface="Arvo"/>
                        </a:rPr>
                        <a:t>¿Sus motivaciones?</a:t>
                      </a:r>
                      <a:endParaRPr sz="1600" b="0" i="0" u="none" strike="noStrike" cap="none">
                        <a:solidFill>
                          <a:srgbClr val="000000"/>
                        </a:solidFill>
                        <a:latin typeface="Arvo"/>
                        <a:ea typeface="Arvo"/>
                        <a:cs typeface="Arvo"/>
                        <a:sym typeface="Arvo"/>
                      </a:endParaRPr>
                    </a:p>
                  </a:txBody>
                  <a:tcPr marL="60150" marR="6015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AD9E4"/>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vo"/>
                          <a:ea typeface="Arvo"/>
                          <a:cs typeface="Arvo"/>
                          <a:sym typeface="Arvo"/>
                        </a:rPr>
                        <a:t>¿Sus frustraciones y dificultades del día a día?</a:t>
                      </a:r>
                      <a:endParaRPr sz="1600" b="0" i="0" u="none" strike="noStrike" cap="none">
                        <a:solidFill>
                          <a:srgbClr val="000000"/>
                        </a:solidFill>
                        <a:latin typeface="Arvo"/>
                        <a:ea typeface="Arvo"/>
                        <a:cs typeface="Arvo"/>
                        <a:sym typeface="Arvo"/>
                      </a:endParaRPr>
                    </a:p>
                  </a:txBody>
                  <a:tcPr marL="60150" marR="6015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585775">
                <a:tc>
                  <a:txBody>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vo"/>
                          <a:ea typeface="Arvo"/>
                          <a:cs typeface="Arvo"/>
                          <a:sym typeface="Arvo"/>
                        </a:rPr>
                        <a:t>¿Cuáles son sus intereses? </a:t>
                      </a:r>
                      <a:endParaRPr sz="1600" b="0" i="0" u="none" strike="noStrike" cap="none">
                        <a:solidFill>
                          <a:srgbClr val="000000"/>
                        </a:solidFill>
                        <a:latin typeface="Arvo"/>
                        <a:ea typeface="Arvo"/>
                        <a:cs typeface="Arvo"/>
                        <a:sym typeface="Arvo"/>
                      </a:endParaRPr>
                    </a:p>
                  </a:txBody>
                  <a:tcPr marL="60150" marR="6015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AD9E4"/>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Arvo"/>
                          <a:ea typeface="Arvo"/>
                          <a:cs typeface="Arvo"/>
                          <a:sym typeface="Arvo"/>
                        </a:rPr>
                        <a:t>¿Cómo es su día a día? </a:t>
                      </a:r>
                      <a:endParaRPr sz="1600" b="0" i="0" u="none" strike="noStrike" cap="none">
                        <a:solidFill>
                          <a:srgbClr val="000000"/>
                        </a:solidFill>
                        <a:latin typeface="Arvo"/>
                        <a:ea typeface="Arvo"/>
                        <a:cs typeface="Arvo"/>
                        <a:sym typeface="Arvo"/>
                      </a:endParaRPr>
                    </a:p>
                  </a:txBody>
                  <a:tcPr marL="60150" marR="6015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pic>
        <p:nvPicPr>
          <p:cNvPr id="442" name="Google Shape;442;p23"/>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4"/>
          <p:cNvSpPr txBox="1"/>
          <p:nvPr/>
        </p:nvSpPr>
        <p:spPr>
          <a:xfrm>
            <a:off x="158199" y="1307211"/>
            <a:ext cx="6149100" cy="747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MURO DE LOS PREJUICIOS</a:t>
            </a:r>
            <a:endParaRPr sz="2200" b="1" i="0" u="none" strike="noStrike" cap="none">
              <a:solidFill>
                <a:srgbClr val="000000"/>
              </a:solidFill>
              <a:latin typeface="Arvo"/>
              <a:ea typeface="Arvo"/>
              <a:cs typeface="Arvo"/>
              <a:sym typeface="Arvo"/>
            </a:endParaRPr>
          </a:p>
        </p:txBody>
      </p:sp>
      <p:sp>
        <p:nvSpPr>
          <p:cNvPr id="448" name="Google Shape;448;p24"/>
          <p:cNvSpPr txBox="1"/>
          <p:nvPr/>
        </p:nvSpPr>
        <p:spPr>
          <a:xfrm>
            <a:off x="1425487" y="1782790"/>
            <a:ext cx="7008300" cy="11115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s-CL" sz="1600" b="0" i="0" u="none" strike="noStrike" cap="none">
                <a:solidFill>
                  <a:schemeClr val="dk1"/>
                </a:solidFill>
                <a:latin typeface="Cabin"/>
                <a:ea typeface="Cabin"/>
                <a:cs typeface="Cabin"/>
                <a:sym typeface="Cabin"/>
              </a:rPr>
              <a:t>Describan las situaciones en las que les resulta difícil ser empático y respondan: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r>
              <a:rPr lang="es-CL" sz="1600" b="0" i="0" u="none" strike="noStrike" cap="none">
                <a:solidFill>
                  <a:schemeClr val="dk1"/>
                </a:solidFill>
                <a:latin typeface="Cabin"/>
                <a:ea typeface="Cabin"/>
                <a:cs typeface="Cabin"/>
                <a:sym typeface="Cabin"/>
              </a:rPr>
              <a:t>¿Qué prejuicios tenemos relacionados a esta persona? </a:t>
            </a:r>
            <a:br>
              <a:rPr lang="es-CL" sz="1600" b="0" i="0" u="none" strike="noStrike" cap="none">
                <a:solidFill>
                  <a:schemeClr val="dk1"/>
                </a:solidFill>
                <a:latin typeface="Cabin"/>
                <a:ea typeface="Cabin"/>
                <a:cs typeface="Cabin"/>
                <a:sym typeface="Cabin"/>
              </a:rPr>
            </a:br>
            <a:r>
              <a:rPr lang="es-CL" sz="1600" b="0" i="0" u="none" strike="noStrike" cap="none">
                <a:solidFill>
                  <a:schemeClr val="dk1"/>
                </a:solidFill>
                <a:latin typeface="Cabin"/>
                <a:ea typeface="Cabin"/>
                <a:cs typeface="Cabin"/>
                <a:sym typeface="Cabin"/>
              </a:rPr>
              <a:t>Peguen en el muro conceptos o frases breves de los prejuicios detectados. Identificar al menos 5. </a:t>
            </a:r>
            <a:br>
              <a:rPr lang="es-CL" sz="1200" b="0" i="0" u="none" strike="noStrike" cap="none">
                <a:solidFill>
                  <a:srgbClr val="000000"/>
                </a:solidFill>
                <a:latin typeface="Calibri"/>
                <a:ea typeface="Calibri"/>
                <a:cs typeface="Calibri"/>
                <a:sym typeface="Calibri"/>
              </a:rPr>
            </a:br>
            <a:endParaRPr sz="1200" b="0" i="0" u="none" strike="noStrike" cap="none">
              <a:solidFill>
                <a:srgbClr val="000000"/>
              </a:solidFill>
              <a:latin typeface="Calibri"/>
              <a:ea typeface="Calibri"/>
              <a:cs typeface="Calibri"/>
              <a:sym typeface="Calibri"/>
            </a:endParaRPr>
          </a:p>
        </p:txBody>
      </p:sp>
      <p:sp>
        <p:nvSpPr>
          <p:cNvPr id="449" name="Google Shape;449;p24"/>
          <p:cNvSpPr/>
          <p:nvPr/>
        </p:nvSpPr>
        <p:spPr>
          <a:xfrm>
            <a:off x="1542205" y="2930312"/>
            <a:ext cx="6995100" cy="3604200"/>
          </a:xfrm>
          <a:prstGeom prst="round2DiagRect">
            <a:avLst>
              <a:gd name="adj1" fmla="val 16667"/>
              <a:gd name="adj2" fmla="val 0"/>
            </a:avLst>
          </a:prstGeom>
          <a:solidFill>
            <a:schemeClr val="lt1"/>
          </a:solidFill>
          <a:ln w="25400" cap="flat" cmpd="sng">
            <a:solidFill>
              <a:schemeClr val="accent5"/>
            </a:solidFill>
            <a:prstDash val="dashDot"/>
            <a:round/>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050" b="0" i="0" u="none" strike="noStrike" cap="none">
              <a:solidFill>
                <a:schemeClr val="dk1"/>
              </a:solidFill>
              <a:latin typeface="Arial"/>
              <a:ea typeface="Arial"/>
              <a:cs typeface="Arial"/>
              <a:sym typeface="Arial"/>
            </a:endParaRPr>
          </a:p>
        </p:txBody>
      </p:sp>
      <p:sp>
        <p:nvSpPr>
          <p:cNvPr id="450" name="Google Shape;450;p24"/>
          <p:cNvSpPr/>
          <p:nvPr/>
        </p:nvSpPr>
        <p:spPr>
          <a:xfrm rot="-818035">
            <a:off x="3032852" y="4813230"/>
            <a:ext cx="1170894" cy="642816"/>
          </a:xfrm>
          <a:prstGeom prst="rect">
            <a:avLst/>
          </a:prstGeom>
          <a:solidFill>
            <a:srgbClr val="92D050"/>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r>
              <a:rPr lang="es-CL" sz="1600" b="1" i="0" u="none" strike="noStrike" cap="none">
                <a:solidFill>
                  <a:schemeClr val="lt1"/>
                </a:solidFill>
                <a:latin typeface="Arvo"/>
                <a:ea typeface="Arvo"/>
                <a:cs typeface="Arvo"/>
                <a:sym typeface="Arvo"/>
              </a:rPr>
              <a:t>PREJUICIO 1</a:t>
            </a:r>
            <a:endParaRPr sz="1600" b="1" i="0" u="none" strike="noStrike" cap="none">
              <a:solidFill>
                <a:schemeClr val="lt1"/>
              </a:solidFill>
              <a:latin typeface="Arvo"/>
              <a:ea typeface="Arvo"/>
              <a:cs typeface="Arvo"/>
              <a:sym typeface="Arvo"/>
            </a:endParaRPr>
          </a:p>
        </p:txBody>
      </p:sp>
      <p:sp>
        <p:nvSpPr>
          <p:cNvPr id="451" name="Google Shape;451;p24"/>
          <p:cNvSpPr/>
          <p:nvPr/>
        </p:nvSpPr>
        <p:spPr>
          <a:xfrm rot="669582">
            <a:off x="4345194" y="4347859"/>
            <a:ext cx="1368680" cy="644345"/>
          </a:xfrm>
          <a:prstGeom prst="rect">
            <a:avLst/>
          </a:prstGeom>
          <a:solidFill>
            <a:srgbClr val="00B0F0"/>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r>
              <a:rPr lang="es-CL" sz="1600" b="1" i="0" u="none" strike="noStrike" cap="none">
                <a:solidFill>
                  <a:schemeClr val="lt1"/>
                </a:solidFill>
                <a:latin typeface="Arvo"/>
                <a:ea typeface="Arvo"/>
                <a:cs typeface="Arvo"/>
                <a:sym typeface="Arvo"/>
              </a:rPr>
              <a:t>PREJUICIO 2</a:t>
            </a:r>
            <a:endParaRPr sz="1600" b="1" i="0" u="none" strike="noStrike" cap="none">
              <a:solidFill>
                <a:schemeClr val="lt1"/>
              </a:solidFill>
              <a:latin typeface="Arvo"/>
              <a:ea typeface="Arvo"/>
              <a:cs typeface="Arvo"/>
              <a:sym typeface="Arvo"/>
            </a:endParaRPr>
          </a:p>
        </p:txBody>
      </p:sp>
      <p:sp>
        <p:nvSpPr>
          <p:cNvPr id="452" name="Google Shape;452;p24"/>
          <p:cNvSpPr/>
          <p:nvPr/>
        </p:nvSpPr>
        <p:spPr>
          <a:xfrm>
            <a:off x="4319427" y="5243901"/>
            <a:ext cx="1220400" cy="647700"/>
          </a:xfrm>
          <a:prstGeom prst="rect">
            <a:avLst/>
          </a:prstGeom>
          <a:solidFill>
            <a:srgbClr val="FF5050"/>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r>
              <a:rPr lang="es-CL" sz="1600" b="1" i="0" u="none" strike="noStrike" cap="none">
                <a:solidFill>
                  <a:schemeClr val="lt1"/>
                </a:solidFill>
                <a:latin typeface="Arvo"/>
                <a:ea typeface="Arvo"/>
                <a:cs typeface="Arvo"/>
                <a:sym typeface="Arvo"/>
              </a:rPr>
              <a:t>PREJUICIO 3</a:t>
            </a:r>
            <a:endParaRPr sz="1600" b="1" i="0" u="none" strike="noStrike" cap="none">
              <a:solidFill>
                <a:schemeClr val="lt1"/>
              </a:solidFill>
              <a:latin typeface="Arvo"/>
              <a:ea typeface="Arvo"/>
              <a:cs typeface="Arvo"/>
              <a:sym typeface="Arvo"/>
            </a:endParaRPr>
          </a:p>
        </p:txBody>
      </p:sp>
      <p:sp>
        <p:nvSpPr>
          <p:cNvPr id="453" name="Google Shape;453;p24"/>
          <p:cNvSpPr/>
          <p:nvPr/>
        </p:nvSpPr>
        <p:spPr>
          <a:xfrm rot="-426859">
            <a:off x="5863182" y="4823914"/>
            <a:ext cx="1395242" cy="646425"/>
          </a:xfrm>
          <a:prstGeom prst="rect">
            <a:avLst/>
          </a:prstGeom>
          <a:solidFill>
            <a:srgbClr val="FFC000"/>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r>
              <a:rPr lang="es-CL" sz="1600" b="1" i="0" u="none" strike="noStrike" cap="none">
                <a:solidFill>
                  <a:schemeClr val="lt1"/>
                </a:solidFill>
                <a:latin typeface="Arvo"/>
                <a:ea typeface="Arvo"/>
                <a:cs typeface="Arvo"/>
                <a:sym typeface="Arvo"/>
              </a:rPr>
              <a:t>PREJUICIO 4</a:t>
            </a:r>
            <a:endParaRPr sz="1600" b="1" i="0" u="none" strike="noStrike" cap="none">
              <a:solidFill>
                <a:schemeClr val="lt1"/>
              </a:solidFill>
              <a:latin typeface="Arvo"/>
              <a:ea typeface="Arvo"/>
              <a:cs typeface="Arvo"/>
              <a:sym typeface="Arvo"/>
            </a:endParaRPr>
          </a:p>
        </p:txBody>
      </p:sp>
      <p:pic>
        <p:nvPicPr>
          <p:cNvPr id="454" name="Google Shape;454;p24" descr="Persona comiendo con relleno sólido"/>
          <p:cNvPicPr preferRelativeResize="0"/>
          <p:nvPr/>
        </p:nvPicPr>
        <p:blipFill rotWithShape="1">
          <a:blip r:embed="rId3">
            <a:alphaModFix/>
          </a:blip>
          <a:srcRect/>
          <a:stretch/>
        </p:blipFill>
        <p:spPr>
          <a:xfrm>
            <a:off x="2829413" y="6789689"/>
            <a:ext cx="806674" cy="806674"/>
          </a:xfrm>
          <a:prstGeom prst="rect">
            <a:avLst/>
          </a:prstGeom>
          <a:noFill/>
          <a:ln>
            <a:noFill/>
          </a:ln>
        </p:spPr>
      </p:pic>
      <p:pic>
        <p:nvPicPr>
          <p:cNvPr id="455" name="Google Shape;455;p24" descr="Persona en silla de ruedas con relleno sólido"/>
          <p:cNvPicPr preferRelativeResize="0"/>
          <p:nvPr/>
        </p:nvPicPr>
        <p:blipFill rotWithShape="1">
          <a:blip r:embed="rId4">
            <a:alphaModFix/>
          </a:blip>
          <a:srcRect/>
          <a:stretch/>
        </p:blipFill>
        <p:spPr>
          <a:xfrm>
            <a:off x="3877259" y="6841310"/>
            <a:ext cx="753300" cy="753300"/>
          </a:xfrm>
          <a:prstGeom prst="rect">
            <a:avLst/>
          </a:prstGeom>
          <a:noFill/>
          <a:ln>
            <a:noFill/>
          </a:ln>
        </p:spPr>
      </p:pic>
      <p:pic>
        <p:nvPicPr>
          <p:cNvPr id="456" name="Google Shape;456;p24" descr="Ciclismo con relleno sólido"/>
          <p:cNvPicPr preferRelativeResize="0"/>
          <p:nvPr/>
        </p:nvPicPr>
        <p:blipFill rotWithShape="1">
          <a:blip r:embed="rId5">
            <a:alphaModFix/>
          </a:blip>
          <a:srcRect/>
          <a:stretch/>
        </p:blipFill>
        <p:spPr>
          <a:xfrm>
            <a:off x="4814003" y="6841310"/>
            <a:ext cx="753300" cy="753300"/>
          </a:xfrm>
          <a:prstGeom prst="rect">
            <a:avLst/>
          </a:prstGeom>
          <a:noFill/>
          <a:ln>
            <a:noFill/>
          </a:ln>
        </p:spPr>
      </p:pic>
      <p:pic>
        <p:nvPicPr>
          <p:cNvPr id="457" name="Google Shape;457;p24" descr="Hombre con bastón con relleno sólido"/>
          <p:cNvPicPr preferRelativeResize="0"/>
          <p:nvPr/>
        </p:nvPicPr>
        <p:blipFill rotWithShape="1">
          <a:blip r:embed="rId6">
            <a:alphaModFix/>
          </a:blip>
          <a:srcRect/>
          <a:stretch/>
        </p:blipFill>
        <p:spPr>
          <a:xfrm>
            <a:off x="5685995" y="6789689"/>
            <a:ext cx="753300" cy="753300"/>
          </a:xfrm>
          <a:prstGeom prst="rect">
            <a:avLst/>
          </a:prstGeom>
          <a:noFill/>
          <a:ln>
            <a:noFill/>
          </a:ln>
        </p:spPr>
      </p:pic>
      <p:pic>
        <p:nvPicPr>
          <p:cNvPr id="458" name="Google Shape;458;p24" descr="Hombre cambiando a bebé con relleno sólido"/>
          <p:cNvPicPr preferRelativeResize="0"/>
          <p:nvPr/>
        </p:nvPicPr>
        <p:blipFill rotWithShape="1">
          <a:blip r:embed="rId7">
            <a:alphaModFix/>
          </a:blip>
          <a:srcRect/>
          <a:stretch/>
        </p:blipFill>
        <p:spPr>
          <a:xfrm>
            <a:off x="6560349" y="6811189"/>
            <a:ext cx="790980" cy="790980"/>
          </a:xfrm>
          <a:prstGeom prst="rect">
            <a:avLst/>
          </a:prstGeom>
          <a:noFill/>
          <a:ln>
            <a:noFill/>
          </a:ln>
        </p:spPr>
      </p:pic>
      <p:sp>
        <p:nvSpPr>
          <p:cNvPr id="459" name="Google Shape;459;p24"/>
          <p:cNvSpPr/>
          <p:nvPr/>
        </p:nvSpPr>
        <p:spPr>
          <a:xfrm rot="-426859">
            <a:off x="5741681" y="3792465"/>
            <a:ext cx="1395242" cy="646425"/>
          </a:xfrm>
          <a:prstGeom prst="rect">
            <a:avLst/>
          </a:prstGeom>
          <a:solidFill>
            <a:srgbClr val="AE98EF"/>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r>
              <a:rPr lang="es-CL" sz="1600" b="1" i="0" u="none" strike="noStrike" cap="none">
                <a:solidFill>
                  <a:schemeClr val="lt1"/>
                </a:solidFill>
                <a:latin typeface="Arvo"/>
                <a:ea typeface="Arvo"/>
                <a:cs typeface="Arvo"/>
                <a:sym typeface="Arvo"/>
              </a:rPr>
              <a:t>PREJUICIO 5</a:t>
            </a:r>
            <a:endParaRPr sz="1600" b="1" i="0" u="none" strike="noStrike" cap="none">
              <a:solidFill>
                <a:schemeClr val="lt1"/>
              </a:solidFill>
              <a:latin typeface="Arvo"/>
              <a:ea typeface="Arvo"/>
              <a:cs typeface="Arvo"/>
              <a:sym typeface="Arvo"/>
            </a:endParaRPr>
          </a:p>
        </p:txBody>
      </p:sp>
      <p:pic>
        <p:nvPicPr>
          <p:cNvPr id="460" name="Google Shape;460;p24"/>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2"/>
          <p:cNvSpPr txBox="1"/>
          <p:nvPr/>
        </p:nvSpPr>
        <p:spPr>
          <a:xfrm>
            <a:off x="6707415" y="2891752"/>
            <a:ext cx="1297500" cy="585000"/>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PRINCIPAL BARRERA </a:t>
            </a:r>
            <a:endParaRPr sz="1600" b="0" i="0" u="none" strike="noStrike" cap="none">
              <a:solidFill>
                <a:srgbClr val="000000"/>
              </a:solidFill>
              <a:latin typeface="Cabin"/>
              <a:ea typeface="Cabin"/>
              <a:cs typeface="Cabin"/>
              <a:sym typeface="Cabin"/>
            </a:endParaRPr>
          </a:p>
        </p:txBody>
      </p:sp>
      <p:sp>
        <p:nvSpPr>
          <p:cNvPr id="533" name="Google Shape;533;p32"/>
          <p:cNvSpPr/>
          <p:nvPr/>
        </p:nvSpPr>
        <p:spPr>
          <a:xfrm>
            <a:off x="6737850" y="4088800"/>
            <a:ext cx="1297500" cy="745200"/>
          </a:xfrm>
          <a:prstGeom prst="roundRect">
            <a:avLst>
              <a:gd name="adj" fmla="val 16667"/>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4" name="Google Shape;534;p32"/>
          <p:cNvSpPr txBox="1"/>
          <p:nvPr/>
        </p:nvSpPr>
        <p:spPr>
          <a:xfrm>
            <a:off x="6632677" y="5481463"/>
            <a:ext cx="1524000" cy="585000"/>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¿COMO ELIMINARLA?</a:t>
            </a:r>
            <a:endParaRPr sz="1600" b="0" i="0" u="none" strike="noStrike" cap="none">
              <a:solidFill>
                <a:srgbClr val="000000"/>
              </a:solidFill>
              <a:latin typeface="Cabin"/>
              <a:ea typeface="Cabin"/>
              <a:cs typeface="Cabin"/>
              <a:sym typeface="Cabin"/>
            </a:endParaRPr>
          </a:p>
        </p:txBody>
      </p:sp>
      <p:sp>
        <p:nvSpPr>
          <p:cNvPr id="535" name="Google Shape;535;p32"/>
          <p:cNvSpPr/>
          <p:nvPr/>
        </p:nvSpPr>
        <p:spPr>
          <a:xfrm>
            <a:off x="5586336" y="6699040"/>
            <a:ext cx="1143900" cy="788400"/>
          </a:xfrm>
          <a:prstGeom prst="roundRect">
            <a:avLst>
              <a:gd name="adj" fmla="val 16667"/>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6" name="Google Shape;536;p32"/>
          <p:cNvSpPr/>
          <p:nvPr/>
        </p:nvSpPr>
        <p:spPr>
          <a:xfrm>
            <a:off x="6798871" y="6711440"/>
            <a:ext cx="1143900" cy="745200"/>
          </a:xfrm>
          <a:prstGeom prst="roundRect">
            <a:avLst>
              <a:gd name="adj" fmla="val 16667"/>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7" name="Google Shape;537;p32"/>
          <p:cNvSpPr/>
          <p:nvPr/>
        </p:nvSpPr>
        <p:spPr>
          <a:xfrm>
            <a:off x="8018100" y="6711440"/>
            <a:ext cx="1143900" cy="745200"/>
          </a:xfrm>
          <a:prstGeom prst="roundRect">
            <a:avLst>
              <a:gd name="adj" fmla="val 16667"/>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8" name="Google Shape;538;p32"/>
          <p:cNvSpPr txBox="1"/>
          <p:nvPr/>
        </p:nvSpPr>
        <p:spPr>
          <a:xfrm>
            <a:off x="1795972" y="2969001"/>
            <a:ext cx="1524000" cy="831000"/>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TÉCNICAS PARA EMPATIZAR</a:t>
            </a:r>
            <a:endParaRPr sz="1600" b="0" i="0" u="none" strike="noStrike" cap="none">
              <a:solidFill>
                <a:srgbClr val="000000"/>
              </a:solidFill>
              <a:latin typeface="Cabin"/>
              <a:ea typeface="Cabin"/>
              <a:cs typeface="Cabin"/>
              <a:sym typeface="Cabin"/>
            </a:endParaRPr>
          </a:p>
        </p:txBody>
      </p:sp>
      <p:sp>
        <p:nvSpPr>
          <p:cNvPr id="539" name="Google Shape;539;p32"/>
          <p:cNvSpPr/>
          <p:nvPr/>
        </p:nvSpPr>
        <p:spPr>
          <a:xfrm>
            <a:off x="2875098" y="4936433"/>
            <a:ext cx="1293600" cy="479700"/>
          </a:xfrm>
          <a:prstGeom prst="roundRect">
            <a:avLst>
              <a:gd name="adj" fmla="val 16667"/>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0" name="Google Shape;540;p32"/>
          <p:cNvSpPr/>
          <p:nvPr/>
        </p:nvSpPr>
        <p:spPr>
          <a:xfrm>
            <a:off x="1581465" y="4221734"/>
            <a:ext cx="1293600" cy="479700"/>
          </a:xfrm>
          <a:prstGeom prst="roundRect">
            <a:avLst>
              <a:gd name="adj" fmla="val 16667"/>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1" name="Google Shape;541;p32"/>
          <p:cNvSpPr/>
          <p:nvPr/>
        </p:nvSpPr>
        <p:spPr>
          <a:xfrm>
            <a:off x="1361984" y="5389678"/>
            <a:ext cx="1293600" cy="479700"/>
          </a:xfrm>
          <a:prstGeom prst="roundRect">
            <a:avLst>
              <a:gd name="adj" fmla="val 16667"/>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 name="Google Shape;542;p32"/>
          <p:cNvSpPr/>
          <p:nvPr/>
        </p:nvSpPr>
        <p:spPr>
          <a:xfrm>
            <a:off x="2875098" y="6033329"/>
            <a:ext cx="1293600" cy="479700"/>
          </a:xfrm>
          <a:prstGeom prst="roundRect">
            <a:avLst>
              <a:gd name="adj" fmla="val 16667"/>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 name="Google Shape;543;p32"/>
          <p:cNvSpPr/>
          <p:nvPr/>
        </p:nvSpPr>
        <p:spPr>
          <a:xfrm>
            <a:off x="4135514" y="3777800"/>
            <a:ext cx="1786800" cy="1119000"/>
          </a:xfrm>
          <a:prstGeom prst="ellipse">
            <a:avLst/>
          </a:prstGeom>
          <a:solidFill>
            <a:srgbClr val="8AD9E4"/>
          </a:solidFill>
          <a:ln w="25400" cap="flat" cmpd="sng">
            <a:solidFill>
              <a:srgbClr val="7890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2000" b="0" i="0" u="none" strike="noStrike" cap="none">
                <a:solidFill>
                  <a:schemeClr val="dk1"/>
                </a:solidFill>
                <a:latin typeface="Cabin"/>
                <a:ea typeface="Cabin"/>
                <a:cs typeface="Cabin"/>
                <a:sym typeface="Cabin"/>
              </a:rPr>
              <a:t>EMPATÍA</a:t>
            </a:r>
            <a:endParaRPr sz="2000" b="0" i="0" u="none" strike="noStrike" cap="none">
              <a:solidFill>
                <a:schemeClr val="dk1"/>
              </a:solidFill>
              <a:latin typeface="Cabin"/>
              <a:ea typeface="Cabin"/>
              <a:cs typeface="Cabin"/>
              <a:sym typeface="Cabin"/>
            </a:endParaRPr>
          </a:p>
        </p:txBody>
      </p:sp>
      <p:sp>
        <p:nvSpPr>
          <p:cNvPr id="544" name="Google Shape;544;p32"/>
          <p:cNvSpPr/>
          <p:nvPr/>
        </p:nvSpPr>
        <p:spPr>
          <a:xfrm>
            <a:off x="5759281" y="3031972"/>
            <a:ext cx="867000" cy="706200"/>
          </a:xfrm>
          <a:prstGeom prst="bentArrow">
            <a:avLst>
              <a:gd name="adj1" fmla="val 25000"/>
              <a:gd name="adj2" fmla="val 25000"/>
              <a:gd name="adj3" fmla="val 25000"/>
              <a:gd name="adj4" fmla="val 43750"/>
            </a:avLst>
          </a:prstGeom>
          <a:solidFill>
            <a:schemeClr val="accent3"/>
          </a:solidFill>
          <a:ln w="25400" cap="flat" cmpd="sng">
            <a:solidFill>
              <a:srgbClr val="5769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545" name="Google Shape;545;p32"/>
          <p:cNvCxnSpPr/>
          <p:nvPr/>
        </p:nvCxnSpPr>
        <p:spPr>
          <a:xfrm>
            <a:off x="7342721" y="3589252"/>
            <a:ext cx="0" cy="420300"/>
          </a:xfrm>
          <a:prstGeom prst="straightConnector1">
            <a:avLst/>
          </a:prstGeom>
          <a:noFill/>
          <a:ln w="9525" cap="flat" cmpd="sng">
            <a:solidFill>
              <a:srgbClr val="FDA739"/>
            </a:solidFill>
            <a:prstDash val="solid"/>
            <a:round/>
            <a:headEnd type="none" w="sm" len="sm"/>
            <a:tailEnd type="triangle" w="med" len="med"/>
          </a:ln>
        </p:spPr>
      </p:cxnSp>
      <p:cxnSp>
        <p:nvCxnSpPr>
          <p:cNvPr id="546" name="Google Shape;546;p32"/>
          <p:cNvCxnSpPr/>
          <p:nvPr/>
        </p:nvCxnSpPr>
        <p:spPr>
          <a:xfrm>
            <a:off x="7342721" y="4941180"/>
            <a:ext cx="0" cy="420300"/>
          </a:xfrm>
          <a:prstGeom prst="straightConnector1">
            <a:avLst/>
          </a:prstGeom>
          <a:noFill/>
          <a:ln w="9525" cap="flat" cmpd="sng">
            <a:solidFill>
              <a:srgbClr val="FDA739"/>
            </a:solidFill>
            <a:prstDash val="solid"/>
            <a:round/>
            <a:headEnd type="none" w="sm" len="sm"/>
            <a:tailEnd type="triangle" w="med" len="med"/>
          </a:ln>
        </p:spPr>
      </p:cxnSp>
      <p:cxnSp>
        <p:nvCxnSpPr>
          <p:cNvPr id="547" name="Google Shape;547;p32"/>
          <p:cNvCxnSpPr/>
          <p:nvPr/>
        </p:nvCxnSpPr>
        <p:spPr>
          <a:xfrm flipH="1">
            <a:off x="6345151" y="6109983"/>
            <a:ext cx="433500" cy="465300"/>
          </a:xfrm>
          <a:prstGeom prst="straightConnector1">
            <a:avLst/>
          </a:prstGeom>
          <a:noFill/>
          <a:ln w="9525" cap="flat" cmpd="sng">
            <a:solidFill>
              <a:srgbClr val="FDA739"/>
            </a:solidFill>
            <a:prstDash val="solid"/>
            <a:round/>
            <a:headEnd type="none" w="sm" len="sm"/>
            <a:tailEnd type="triangle" w="med" len="med"/>
          </a:ln>
        </p:spPr>
      </p:cxnSp>
      <p:cxnSp>
        <p:nvCxnSpPr>
          <p:cNvPr id="548" name="Google Shape;548;p32"/>
          <p:cNvCxnSpPr/>
          <p:nvPr/>
        </p:nvCxnSpPr>
        <p:spPr>
          <a:xfrm>
            <a:off x="8091067" y="6137293"/>
            <a:ext cx="443100" cy="438000"/>
          </a:xfrm>
          <a:prstGeom prst="straightConnector1">
            <a:avLst/>
          </a:prstGeom>
          <a:noFill/>
          <a:ln w="9525" cap="flat" cmpd="sng">
            <a:solidFill>
              <a:srgbClr val="FDA739"/>
            </a:solidFill>
            <a:prstDash val="solid"/>
            <a:round/>
            <a:headEnd type="none" w="sm" len="sm"/>
            <a:tailEnd type="triangle" w="med" len="med"/>
          </a:ln>
        </p:spPr>
      </p:cxnSp>
      <p:cxnSp>
        <p:nvCxnSpPr>
          <p:cNvPr id="549" name="Google Shape;549;p32"/>
          <p:cNvCxnSpPr/>
          <p:nvPr/>
        </p:nvCxnSpPr>
        <p:spPr>
          <a:xfrm>
            <a:off x="7394681" y="6186460"/>
            <a:ext cx="0" cy="420300"/>
          </a:xfrm>
          <a:prstGeom prst="straightConnector1">
            <a:avLst/>
          </a:prstGeom>
          <a:noFill/>
          <a:ln w="9525" cap="flat" cmpd="sng">
            <a:solidFill>
              <a:srgbClr val="FDA739"/>
            </a:solidFill>
            <a:prstDash val="solid"/>
            <a:round/>
            <a:headEnd type="none" w="sm" len="sm"/>
            <a:tailEnd type="triangle" w="med" len="med"/>
          </a:ln>
        </p:spPr>
      </p:cxnSp>
      <p:sp>
        <p:nvSpPr>
          <p:cNvPr id="550" name="Google Shape;550;p32"/>
          <p:cNvSpPr/>
          <p:nvPr/>
        </p:nvSpPr>
        <p:spPr>
          <a:xfrm flipH="1">
            <a:off x="3521786" y="2941806"/>
            <a:ext cx="876600" cy="706200"/>
          </a:xfrm>
          <a:prstGeom prst="bentArrow">
            <a:avLst>
              <a:gd name="adj1" fmla="val 25000"/>
              <a:gd name="adj2" fmla="val 36688"/>
              <a:gd name="adj3" fmla="val 25000"/>
              <a:gd name="adj4" fmla="val 43750"/>
            </a:avLst>
          </a:prstGeom>
          <a:solidFill>
            <a:schemeClr val="accent3"/>
          </a:solidFill>
          <a:ln w="25400" cap="flat" cmpd="sng">
            <a:solidFill>
              <a:srgbClr val="5769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551" name="Google Shape;551;p32"/>
          <p:cNvCxnSpPr/>
          <p:nvPr/>
        </p:nvCxnSpPr>
        <p:spPr>
          <a:xfrm>
            <a:off x="2556300" y="3717682"/>
            <a:ext cx="0" cy="420300"/>
          </a:xfrm>
          <a:prstGeom prst="straightConnector1">
            <a:avLst/>
          </a:prstGeom>
          <a:noFill/>
          <a:ln w="9525" cap="flat" cmpd="sng">
            <a:solidFill>
              <a:srgbClr val="FDA739"/>
            </a:solidFill>
            <a:prstDash val="solid"/>
            <a:round/>
            <a:headEnd type="none" w="sm" len="sm"/>
            <a:tailEnd type="triangle" w="med" len="med"/>
          </a:ln>
        </p:spPr>
      </p:cxnSp>
      <p:sp>
        <p:nvSpPr>
          <p:cNvPr id="552" name="Google Shape;552;p32"/>
          <p:cNvSpPr txBox="1"/>
          <p:nvPr/>
        </p:nvSpPr>
        <p:spPr>
          <a:xfrm>
            <a:off x="100657" y="1322029"/>
            <a:ext cx="6678000" cy="5748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CONCLUSIONES DE LA SESIÓN </a:t>
            </a:r>
            <a:endParaRPr sz="2200" b="1" i="0" u="none" strike="noStrike" cap="none">
              <a:solidFill>
                <a:srgbClr val="000000"/>
              </a:solidFill>
              <a:latin typeface="Arvo"/>
              <a:ea typeface="Arvo"/>
              <a:cs typeface="Arvo"/>
              <a:sym typeface="Arvo"/>
            </a:endParaRPr>
          </a:p>
        </p:txBody>
      </p:sp>
      <p:sp>
        <p:nvSpPr>
          <p:cNvPr id="553" name="Google Shape;553;p32"/>
          <p:cNvSpPr txBox="1"/>
          <p:nvPr/>
        </p:nvSpPr>
        <p:spPr>
          <a:xfrm>
            <a:off x="1505846" y="2064951"/>
            <a:ext cx="7032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800" b="0" i="0" u="none" strike="noStrike" cap="none">
                <a:solidFill>
                  <a:srgbClr val="000000"/>
                </a:solidFill>
                <a:latin typeface="Cabin"/>
                <a:ea typeface="Cabin"/>
                <a:cs typeface="Cabin"/>
                <a:sym typeface="Cabin"/>
              </a:rPr>
              <a:t>En equipos, realizar un mapa mental concluyendo ¿Qué aprendimos hoy sobre la empatía? </a:t>
            </a:r>
            <a:endParaRPr sz="1800" b="0" i="0" u="none" strike="noStrike" cap="none">
              <a:solidFill>
                <a:srgbClr val="000000"/>
              </a:solidFill>
              <a:latin typeface="Cabin"/>
              <a:ea typeface="Cabin"/>
              <a:cs typeface="Cabin"/>
              <a:sym typeface="Cabin"/>
            </a:endParaRPr>
          </a:p>
        </p:txBody>
      </p:sp>
      <p:pic>
        <p:nvPicPr>
          <p:cNvPr id="554" name="Google Shape;554;p32"/>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
          <p:cNvSpPr/>
          <p:nvPr/>
        </p:nvSpPr>
        <p:spPr>
          <a:xfrm>
            <a:off x="1686513" y="2588086"/>
            <a:ext cx="6593700" cy="590400"/>
          </a:xfrm>
          <a:prstGeom prst="rect">
            <a:avLst/>
          </a:prstGeom>
          <a:noFill/>
          <a:ln>
            <a:noFill/>
          </a:ln>
        </p:spPr>
        <p:txBody>
          <a:bodyPr spcFirstLastPara="1" wrap="square" lIns="91425" tIns="45700" rIns="91425" bIns="45700" anchor="t" anchorCtr="0">
            <a:noAutofit/>
          </a:bodyPr>
          <a:lstStyle/>
          <a:p>
            <a:pPr marL="285750" marR="0" lvl="0" indent="-19685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19685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9" name="Google Shape;209;p1"/>
          <p:cNvSpPr txBox="1"/>
          <p:nvPr/>
        </p:nvSpPr>
        <p:spPr>
          <a:xfrm>
            <a:off x="344852" y="2174325"/>
            <a:ext cx="8265000" cy="8274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MENTALIDAD</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EMPRENDEDORA  </a:t>
            </a:r>
            <a:endParaRPr sz="6000" b="1" i="0" u="none" strike="noStrike" cap="none">
              <a:solidFill>
                <a:schemeClr val="dk1"/>
              </a:solidFill>
              <a:latin typeface="Arvo"/>
              <a:ea typeface="Arvo"/>
              <a:cs typeface="Arvo"/>
              <a:sym typeface="Arvo"/>
            </a:endParaRPr>
          </a:p>
        </p:txBody>
      </p:sp>
      <p:sp>
        <p:nvSpPr>
          <p:cNvPr id="210" name="Google Shape;210;p1"/>
          <p:cNvSpPr/>
          <p:nvPr/>
        </p:nvSpPr>
        <p:spPr>
          <a:xfrm>
            <a:off x="344850" y="4365674"/>
            <a:ext cx="7667400" cy="12000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s-CL" sz="2400" b="0" i="0" u="none" strike="noStrike" cap="none">
                <a:solidFill>
                  <a:srgbClr val="000000"/>
                </a:solidFill>
                <a:latin typeface="Cabin"/>
                <a:ea typeface="Cabin"/>
                <a:cs typeface="Cabin"/>
                <a:sym typeface="Cabin"/>
              </a:rPr>
              <a:t>Experiencia de Aprendizaje 2:</a:t>
            </a:r>
            <a:endParaRPr sz="1400" b="0" i="0" u="none" strike="noStrike" cap="none">
              <a:solidFill>
                <a:srgbClr val="000000"/>
              </a:solidFill>
              <a:latin typeface="Cabin"/>
              <a:ea typeface="Cabin"/>
              <a:cs typeface="Cabin"/>
              <a:sym typeface="Cabin"/>
            </a:endParaRPr>
          </a:p>
          <a:p>
            <a:pPr marL="0" marR="0" lvl="0" indent="0" algn="just" rtl="0">
              <a:spcBef>
                <a:spcPts val="0"/>
              </a:spcBef>
              <a:spcAft>
                <a:spcPts val="0"/>
              </a:spcAft>
              <a:buNone/>
            </a:pPr>
            <a:r>
              <a:rPr lang="es-CL" sz="3200" b="1" i="0" u="none" strike="noStrike" cap="none">
                <a:solidFill>
                  <a:srgbClr val="7F7F7F"/>
                </a:solidFill>
                <a:latin typeface="Cabin"/>
                <a:ea typeface="Cabin"/>
                <a:cs typeface="Cabin"/>
                <a:sym typeface="Cabin"/>
              </a:rPr>
              <a:t>PRACTICANDO EN ENTORNOS REALES</a:t>
            </a:r>
            <a:endParaRPr sz="5400" b="1" i="0" u="none" strike="noStrike" cap="none">
              <a:solidFill>
                <a:srgbClr val="000000"/>
              </a:solidFill>
              <a:highlight>
                <a:srgbClr val="8AD9E4"/>
              </a:highlight>
              <a:latin typeface="Cabin"/>
              <a:ea typeface="Cabin"/>
              <a:cs typeface="Cabin"/>
              <a:sym typeface="Cabin"/>
            </a:endParaRPr>
          </a:p>
        </p:txBody>
      </p:sp>
      <p:pic>
        <p:nvPicPr>
          <p:cNvPr id="211" name="Google Shape;211;p1"/>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2ba857a6522_0_332"/>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457200" lvl="0" indent="-342900" algn="ctr" rtl="0">
              <a:lnSpc>
                <a:spcPct val="100000"/>
              </a:lnSpc>
              <a:spcBef>
                <a:spcPts val="0"/>
              </a:spcBef>
              <a:spcAft>
                <a:spcPts val="0"/>
              </a:spcAft>
              <a:buClr>
                <a:schemeClr val="dk1"/>
              </a:buClr>
              <a:buSzPts val="200"/>
              <a:buNone/>
            </a:pPr>
            <a:endParaRPr/>
          </a:p>
        </p:txBody>
      </p:sp>
      <p:sp>
        <p:nvSpPr>
          <p:cNvPr id="587" name="Google Shape;587;g2ba857a6522_0_332"/>
          <p:cNvSpPr/>
          <p:nvPr/>
        </p:nvSpPr>
        <p:spPr>
          <a:xfrm>
            <a:off x="922313" y="2706850"/>
            <a:ext cx="5324400" cy="3701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50000"/>
              </a:lnSpc>
              <a:spcBef>
                <a:spcPts val="0"/>
              </a:spcBef>
              <a:spcAft>
                <a:spcPts val="0"/>
              </a:spcAft>
              <a:buClr>
                <a:srgbClr val="000000"/>
              </a:buClr>
              <a:buSzPts val="1400"/>
              <a:buFont typeface="Arial"/>
              <a:buAutoNum type="arabicPeriod"/>
            </a:pPr>
            <a:r>
              <a:rPr lang="es-CL" sz="2000" b="0" i="0" u="none" strike="noStrike" cap="none">
                <a:solidFill>
                  <a:schemeClr val="dk1"/>
                </a:solidFill>
                <a:latin typeface="Cabin"/>
                <a:ea typeface="Cabin"/>
                <a:cs typeface="Cabin"/>
                <a:sym typeface="Cabin"/>
              </a:rPr>
              <a:t>¿Qué aprendieron de la persona con la cual tuvieron que empatizar? </a:t>
            </a:r>
            <a:endParaRPr sz="2000" b="0" i="0" u="none" strike="noStrike" cap="none">
              <a:solidFill>
                <a:schemeClr val="dk1"/>
              </a:solidFill>
              <a:latin typeface="Cabin"/>
              <a:ea typeface="Cabin"/>
              <a:cs typeface="Cabin"/>
              <a:sym typeface="Cabin"/>
            </a:endParaRPr>
          </a:p>
          <a:p>
            <a:pPr marL="457200" marR="0" lvl="0" indent="-457200" algn="just" rtl="0">
              <a:lnSpc>
                <a:spcPct val="150000"/>
              </a:lnSpc>
              <a:spcBef>
                <a:spcPts val="0"/>
              </a:spcBef>
              <a:spcAft>
                <a:spcPts val="0"/>
              </a:spcAft>
              <a:buClr>
                <a:srgbClr val="000000"/>
              </a:buClr>
              <a:buSzPts val="1400"/>
              <a:buFont typeface="Arial"/>
              <a:buAutoNum type="arabicPeriod"/>
            </a:pPr>
            <a:r>
              <a:rPr lang="es-CL" sz="2000" b="0" i="0" u="none" strike="noStrike" cap="none">
                <a:solidFill>
                  <a:schemeClr val="dk1"/>
                </a:solidFill>
                <a:latin typeface="Cabin"/>
                <a:ea typeface="Cabin"/>
                <a:cs typeface="Cabin"/>
                <a:sym typeface="Cabin"/>
              </a:rPr>
              <a:t>¿Cómo cambió la visión que tenían de esta persona? </a:t>
            </a:r>
            <a:endParaRPr sz="2000" b="0" i="0" u="none" strike="noStrike" cap="none">
              <a:solidFill>
                <a:schemeClr val="dk1"/>
              </a:solidFill>
              <a:latin typeface="Cabin"/>
              <a:ea typeface="Cabin"/>
              <a:cs typeface="Cabin"/>
              <a:sym typeface="Cabin"/>
            </a:endParaRPr>
          </a:p>
          <a:p>
            <a:pPr marL="457200" marR="0" lvl="0" indent="-457200" algn="just" rtl="0">
              <a:lnSpc>
                <a:spcPct val="150000"/>
              </a:lnSpc>
              <a:spcBef>
                <a:spcPts val="0"/>
              </a:spcBef>
              <a:spcAft>
                <a:spcPts val="0"/>
              </a:spcAft>
              <a:buClr>
                <a:srgbClr val="000000"/>
              </a:buClr>
              <a:buSzPts val="1400"/>
              <a:buFont typeface="Arial"/>
              <a:buAutoNum type="arabicPeriod"/>
            </a:pPr>
            <a:r>
              <a:rPr lang="es-CL" sz="2000" b="0" i="0" u="none" strike="noStrike" cap="none">
                <a:solidFill>
                  <a:schemeClr val="dk1"/>
                </a:solidFill>
                <a:latin typeface="Cabin"/>
                <a:ea typeface="Cabin"/>
                <a:cs typeface="Cabin"/>
                <a:sym typeface="Cabin"/>
              </a:rPr>
              <a:t>¿Qué prejuicios pudieron eliminar? </a:t>
            </a:r>
            <a:endParaRPr sz="2000" b="0" i="0" u="none" strike="noStrike" cap="none">
              <a:solidFill>
                <a:schemeClr val="dk1"/>
              </a:solidFill>
              <a:latin typeface="Cabin"/>
              <a:ea typeface="Cabin"/>
              <a:cs typeface="Cabin"/>
              <a:sym typeface="Cabin"/>
            </a:endParaRPr>
          </a:p>
          <a:p>
            <a:pPr marL="457200" marR="0" lvl="0" indent="-457200" algn="just" rtl="0">
              <a:lnSpc>
                <a:spcPct val="150000"/>
              </a:lnSpc>
              <a:spcBef>
                <a:spcPts val="0"/>
              </a:spcBef>
              <a:spcAft>
                <a:spcPts val="0"/>
              </a:spcAft>
              <a:buClr>
                <a:srgbClr val="000000"/>
              </a:buClr>
              <a:buSzPts val="1400"/>
              <a:buFont typeface="Arial"/>
              <a:buAutoNum type="arabicPeriod"/>
            </a:pPr>
            <a:r>
              <a:rPr lang="es-CL" sz="2000" b="0" i="0" u="none" strike="noStrike" cap="none">
                <a:solidFill>
                  <a:schemeClr val="dk1"/>
                </a:solidFill>
                <a:latin typeface="Cabin"/>
                <a:ea typeface="Cabin"/>
                <a:cs typeface="Cabin"/>
                <a:sym typeface="Cabin"/>
              </a:rPr>
              <a:t>¿Qué problemas identificaron que vive la persona al realizar sus actividades cotidianas?</a:t>
            </a:r>
            <a:endParaRPr sz="2000" b="0" i="0" u="none" strike="noStrike" cap="none">
              <a:solidFill>
                <a:schemeClr val="dk1"/>
              </a:solidFill>
              <a:latin typeface="Cabin"/>
              <a:ea typeface="Cabin"/>
              <a:cs typeface="Cabin"/>
              <a:sym typeface="Cabin"/>
            </a:endParaRPr>
          </a:p>
        </p:txBody>
      </p:sp>
      <p:sp>
        <p:nvSpPr>
          <p:cNvPr id="588" name="Google Shape;588;g2ba857a6522_0_332"/>
          <p:cNvSpPr txBox="1"/>
          <p:nvPr/>
        </p:nvSpPr>
        <p:spPr>
          <a:xfrm>
            <a:off x="-9" y="1602575"/>
            <a:ext cx="10044000" cy="57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2100" b="1" i="0" u="none" strike="noStrike" cap="none">
                <a:solidFill>
                  <a:schemeClr val="dk1"/>
                </a:solidFill>
                <a:latin typeface="Arvo"/>
                <a:ea typeface="Arvo"/>
                <a:cs typeface="Arvo"/>
                <a:sym typeface="Arvo"/>
              </a:rPr>
              <a:t>REFLEXIÓN INVESTIGACIÓN EMPÁTICA</a:t>
            </a:r>
            <a:endParaRPr sz="2100" b="1" i="0" u="none" strike="noStrike" cap="none">
              <a:solidFill>
                <a:schemeClr val="dk1"/>
              </a:solidFill>
              <a:latin typeface="Arvo"/>
              <a:ea typeface="Arvo"/>
              <a:cs typeface="Arvo"/>
              <a:sym typeface="Arvo"/>
            </a:endParaRPr>
          </a:p>
        </p:txBody>
      </p:sp>
      <p:pic>
        <p:nvPicPr>
          <p:cNvPr id="589" name="Google Shape;589;g2ba857a6522_0_332"/>
          <p:cNvPicPr preferRelativeResize="0"/>
          <p:nvPr/>
        </p:nvPicPr>
        <p:blipFill rotWithShape="1">
          <a:blip r:embed="rId3">
            <a:alphaModFix/>
          </a:blip>
          <a:srcRect/>
          <a:stretch/>
        </p:blipFill>
        <p:spPr>
          <a:xfrm>
            <a:off x="6613197" y="2912242"/>
            <a:ext cx="2508483" cy="3290615"/>
          </a:xfrm>
          <a:prstGeom prst="rect">
            <a:avLst/>
          </a:prstGeom>
          <a:noFill/>
          <a:ln>
            <a:noFill/>
          </a:ln>
        </p:spPr>
      </p:pic>
      <p:pic>
        <p:nvPicPr>
          <p:cNvPr id="590" name="Google Shape;590;g2ba857a6522_0_332"/>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2ba857a6522_0_344"/>
          <p:cNvSpPr/>
          <p:nvPr/>
        </p:nvSpPr>
        <p:spPr>
          <a:xfrm>
            <a:off x="634935" y="2252775"/>
            <a:ext cx="5528400" cy="3298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2800" b="1" i="0" u="none" strike="noStrike" cap="none">
                <a:solidFill>
                  <a:schemeClr val="dk1"/>
                </a:solidFill>
                <a:latin typeface="Cabin"/>
                <a:ea typeface="Cabin"/>
                <a:cs typeface="Cabin"/>
                <a:sym typeface="Cabin"/>
              </a:rPr>
              <a:t>OBJETIVO DE LA SESIÓN</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2000" b="0" i="0" u="none" strike="noStrike" cap="none">
                <a:solidFill>
                  <a:schemeClr val="dk1"/>
                </a:solidFill>
                <a:latin typeface="Cabin"/>
                <a:ea typeface="Cabin"/>
                <a:cs typeface="Cabin"/>
                <a:sym typeface="Cabin"/>
              </a:rPr>
              <a:t>Identificar oportunidades a partir del proceso de empatía vivido.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2000" b="0" i="0" u="none" strike="noStrike" cap="none">
                <a:solidFill>
                  <a:schemeClr val="dk1"/>
                </a:solidFill>
                <a:latin typeface="Cabin"/>
                <a:ea typeface="Cabin"/>
                <a:cs typeface="Cabin"/>
                <a:sym typeface="Cabin"/>
              </a:rPr>
              <a:t>Identificar los enemigos de la creatividad y realizar una práctica individual a través de técnicas creativas. </a:t>
            </a:r>
            <a:endParaRPr sz="20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602" name="Google Shape;602;g2ba857a6522_0_344"/>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200"/>
              <a:buNone/>
            </a:pPr>
            <a:endParaRPr/>
          </a:p>
        </p:txBody>
      </p:sp>
      <p:pic>
        <p:nvPicPr>
          <p:cNvPr id="603" name="Google Shape;603;g2ba857a6522_0_344"/>
          <p:cNvPicPr preferRelativeResize="0"/>
          <p:nvPr/>
        </p:nvPicPr>
        <p:blipFill rotWithShape="1">
          <a:blip r:embed="rId3">
            <a:alphaModFix/>
          </a:blip>
          <a:srcRect/>
          <a:stretch/>
        </p:blipFill>
        <p:spPr>
          <a:xfrm>
            <a:off x="6555167" y="2188429"/>
            <a:ext cx="2853900" cy="2921050"/>
          </a:xfrm>
          <a:prstGeom prst="rect">
            <a:avLst/>
          </a:prstGeom>
          <a:noFill/>
          <a:ln>
            <a:noFill/>
          </a:ln>
        </p:spPr>
      </p:pic>
      <p:pic>
        <p:nvPicPr>
          <p:cNvPr id="604" name="Google Shape;604;g2ba857a6522_0_344"/>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2ba857a6522_0_350"/>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
              <a:buNone/>
            </a:pPr>
            <a:endParaRPr/>
          </a:p>
        </p:txBody>
      </p:sp>
      <p:sp>
        <p:nvSpPr>
          <p:cNvPr id="610" name="Google Shape;610;g2ba857a6522_0_350"/>
          <p:cNvSpPr txBox="1"/>
          <p:nvPr/>
        </p:nvSpPr>
        <p:spPr>
          <a:xfrm>
            <a:off x="2" y="1274225"/>
            <a:ext cx="10044000" cy="57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2400" b="1" i="0" u="none" strike="noStrike" cap="none">
                <a:solidFill>
                  <a:srgbClr val="7F7F7F"/>
                </a:solidFill>
                <a:latin typeface="Arvo"/>
                <a:ea typeface="Arvo"/>
                <a:cs typeface="Arvo"/>
                <a:sym typeface="Arvo"/>
              </a:rPr>
              <a:t>¿CÓMO RECONOCER OPORTUNIDADES?</a:t>
            </a:r>
            <a:endParaRPr sz="2400" b="1" i="0" u="none" strike="noStrike" cap="none">
              <a:solidFill>
                <a:srgbClr val="7F7F7F"/>
              </a:solidFill>
              <a:latin typeface="Arvo"/>
              <a:ea typeface="Arvo"/>
              <a:cs typeface="Arvo"/>
              <a:sym typeface="Arvo"/>
            </a:endParaRPr>
          </a:p>
        </p:txBody>
      </p:sp>
      <p:sp>
        <p:nvSpPr>
          <p:cNvPr id="611" name="Google Shape;611;g2ba857a6522_0_350"/>
          <p:cNvSpPr txBox="1"/>
          <p:nvPr/>
        </p:nvSpPr>
        <p:spPr>
          <a:xfrm>
            <a:off x="1648942" y="2018722"/>
            <a:ext cx="30042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1. BUSCA INTERNAMENTE </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¿Qué te apasiona? ¿En qué eres bueno?</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12" name="Google Shape;612;g2ba857a6522_0_350" descr="Corazón"/>
          <p:cNvPicPr preferRelativeResize="0"/>
          <p:nvPr/>
        </p:nvPicPr>
        <p:blipFill rotWithShape="1">
          <a:blip r:embed="rId3">
            <a:alphaModFix/>
          </a:blip>
          <a:srcRect/>
          <a:stretch/>
        </p:blipFill>
        <p:spPr>
          <a:xfrm>
            <a:off x="4209090" y="2529206"/>
            <a:ext cx="407451" cy="407440"/>
          </a:xfrm>
          <a:prstGeom prst="rect">
            <a:avLst/>
          </a:prstGeom>
          <a:noFill/>
          <a:ln>
            <a:noFill/>
          </a:ln>
        </p:spPr>
      </p:pic>
      <p:sp>
        <p:nvSpPr>
          <p:cNvPr id="613" name="Google Shape;613;g2ba857a6522_0_350"/>
          <p:cNvSpPr txBox="1"/>
          <p:nvPr/>
        </p:nvSpPr>
        <p:spPr>
          <a:xfrm>
            <a:off x="5287050" y="2000819"/>
            <a:ext cx="31080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2. TENDENCIAS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Tecnología, modelos de negocios, culturales.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4" name="Google Shape;614;g2ba857a6522_0_350"/>
          <p:cNvSpPr txBox="1"/>
          <p:nvPr/>
        </p:nvSpPr>
        <p:spPr>
          <a:xfrm>
            <a:off x="1648950" y="4950191"/>
            <a:ext cx="30042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5. SUCESOS INESPERADOS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Accidentes, desastres.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5" name="Google Shape;615;g2ba857a6522_0_350"/>
          <p:cNvSpPr txBox="1"/>
          <p:nvPr/>
        </p:nvSpPr>
        <p:spPr>
          <a:xfrm>
            <a:off x="5287050" y="4948338"/>
            <a:ext cx="31080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6. INCONGRUENCIAS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Productos, servicios.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6" name="Google Shape;616;g2ba857a6522_0_350"/>
          <p:cNvSpPr txBox="1"/>
          <p:nvPr/>
        </p:nvSpPr>
        <p:spPr>
          <a:xfrm>
            <a:off x="1648951" y="6406702"/>
            <a:ext cx="30042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7. PROCESOS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Ineficiencias, reducción en costos, velocidad, burocracia, tecnología.</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1" i="0" u="none" strike="noStrike" cap="none">
              <a:solidFill>
                <a:schemeClr val="dk1"/>
              </a:solidFill>
              <a:latin typeface="Cabin"/>
              <a:ea typeface="Cabin"/>
              <a:cs typeface="Cabin"/>
              <a:sym typeface="Cabin"/>
            </a:endParaRPr>
          </a:p>
        </p:txBody>
      </p:sp>
      <p:sp>
        <p:nvSpPr>
          <p:cNvPr id="617" name="Google Shape;617;g2ba857a6522_0_350"/>
          <p:cNvSpPr txBox="1"/>
          <p:nvPr/>
        </p:nvSpPr>
        <p:spPr>
          <a:xfrm>
            <a:off x="5287050" y="6367630"/>
            <a:ext cx="31080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8. CAMBIOS DEMOGRÁFICOS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Cultura, inmigración, edad, salud, ingresos, vivienda.</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18" name="Google Shape;618;g2ba857a6522_0_350" descr="Casa"/>
          <p:cNvPicPr preferRelativeResize="0"/>
          <p:nvPr/>
        </p:nvPicPr>
        <p:blipFill rotWithShape="1">
          <a:blip r:embed="rId4">
            <a:alphaModFix/>
          </a:blip>
          <a:srcRect/>
          <a:stretch/>
        </p:blipFill>
        <p:spPr>
          <a:xfrm>
            <a:off x="7735769" y="7019927"/>
            <a:ext cx="524670" cy="524653"/>
          </a:xfrm>
          <a:prstGeom prst="rect">
            <a:avLst/>
          </a:prstGeom>
          <a:noFill/>
          <a:ln>
            <a:noFill/>
          </a:ln>
        </p:spPr>
      </p:pic>
      <p:pic>
        <p:nvPicPr>
          <p:cNvPr id="619" name="Google Shape;619;g2ba857a6522_0_350" descr="Estadísticas con relleno sólido"/>
          <p:cNvPicPr preferRelativeResize="0"/>
          <p:nvPr/>
        </p:nvPicPr>
        <p:blipFill rotWithShape="1">
          <a:blip r:embed="rId5">
            <a:alphaModFix/>
          </a:blip>
          <a:srcRect/>
          <a:stretch/>
        </p:blipFill>
        <p:spPr>
          <a:xfrm>
            <a:off x="7901830" y="2520843"/>
            <a:ext cx="419653" cy="419653"/>
          </a:xfrm>
          <a:prstGeom prst="rect">
            <a:avLst/>
          </a:prstGeom>
          <a:noFill/>
          <a:ln>
            <a:noFill/>
          </a:ln>
        </p:spPr>
      </p:pic>
      <p:pic>
        <p:nvPicPr>
          <p:cNvPr id="620" name="Google Shape;620;g2ba857a6522_0_350" descr="Mejora continua con relleno sólido"/>
          <p:cNvPicPr preferRelativeResize="0"/>
          <p:nvPr/>
        </p:nvPicPr>
        <p:blipFill rotWithShape="1">
          <a:blip r:embed="rId6">
            <a:alphaModFix/>
          </a:blip>
          <a:srcRect/>
          <a:stretch/>
        </p:blipFill>
        <p:spPr>
          <a:xfrm>
            <a:off x="7711489" y="5174651"/>
            <a:ext cx="663277" cy="663261"/>
          </a:xfrm>
          <a:prstGeom prst="rect">
            <a:avLst/>
          </a:prstGeom>
          <a:noFill/>
          <a:ln>
            <a:noFill/>
          </a:ln>
        </p:spPr>
      </p:pic>
      <p:pic>
        <p:nvPicPr>
          <p:cNvPr id="621" name="Google Shape;621;g2ba857a6522_0_350" descr="Accidente con relleno sólido"/>
          <p:cNvPicPr preferRelativeResize="0"/>
          <p:nvPr/>
        </p:nvPicPr>
        <p:blipFill rotWithShape="1">
          <a:blip r:embed="rId7">
            <a:alphaModFix/>
          </a:blip>
          <a:srcRect/>
          <a:stretch/>
        </p:blipFill>
        <p:spPr>
          <a:xfrm>
            <a:off x="4025824" y="5251897"/>
            <a:ext cx="524670" cy="524670"/>
          </a:xfrm>
          <a:prstGeom prst="rect">
            <a:avLst/>
          </a:prstGeom>
          <a:noFill/>
          <a:ln>
            <a:noFill/>
          </a:ln>
        </p:spPr>
      </p:pic>
      <p:pic>
        <p:nvPicPr>
          <p:cNvPr id="622" name="Google Shape;622;g2ba857a6522_0_350" descr="Centro de llamadas con relleno sólido"/>
          <p:cNvPicPr preferRelativeResize="0"/>
          <p:nvPr/>
        </p:nvPicPr>
        <p:blipFill rotWithShape="1">
          <a:blip r:embed="rId8">
            <a:alphaModFix/>
          </a:blip>
          <a:srcRect/>
          <a:stretch/>
        </p:blipFill>
        <p:spPr>
          <a:xfrm>
            <a:off x="4025537" y="7003454"/>
            <a:ext cx="484961" cy="484961"/>
          </a:xfrm>
          <a:prstGeom prst="rect">
            <a:avLst/>
          </a:prstGeom>
          <a:noFill/>
          <a:ln>
            <a:noFill/>
          </a:ln>
        </p:spPr>
      </p:pic>
      <p:sp>
        <p:nvSpPr>
          <p:cNvPr id="623" name="Google Shape;623;g2ba857a6522_0_350"/>
          <p:cNvSpPr txBox="1"/>
          <p:nvPr/>
        </p:nvSpPr>
        <p:spPr>
          <a:xfrm>
            <a:off x="1648942" y="3480722"/>
            <a:ext cx="30042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3. MALAS EXPERIENCIAS </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Presta atención a las malas experiencias de los clientes.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chemeClr val="dk1"/>
              </a:solidFill>
              <a:latin typeface="Cabin"/>
              <a:ea typeface="Cabin"/>
              <a:cs typeface="Cabin"/>
              <a:sym typeface="Cabin"/>
            </a:endParaRPr>
          </a:p>
        </p:txBody>
      </p:sp>
      <p:pic>
        <p:nvPicPr>
          <p:cNvPr id="624" name="Google Shape;624;g2ba857a6522_0_350" descr="Corazón"/>
          <p:cNvPicPr preferRelativeResize="0"/>
          <p:nvPr/>
        </p:nvPicPr>
        <p:blipFill rotWithShape="1">
          <a:blip r:embed="rId3">
            <a:alphaModFix/>
          </a:blip>
          <a:srcRect/>
          <a:stretch/>
        </p:blipFill>
        <p:spPr>
          <a:xfrm>
            <a:off x="4209090" y="3991206"/>
            <a:ext cx="407451" cy="407440"/>
          </a:xfrm>
          <a:prstGeom prst="rect">
            <a:avLst/>
          </a:prstGeom>
          <a:noFill/>
          <a:ln>
            <a:noFill/>
          </a:ln>
        </p:spPr>
      </p:pic>
      <p:sp>
        <p:nvSpPr>
          <p:cNvPr id="625" name="Google Shape;625;g2ba857a6522_0_350"/>
          <p:cNvSpPr txBox="1"/>
          <p:nvPr/>
        </p:nvSpPr>
        <p:spPr>
          <a:xfrm>
            <a:off x="5287050" y="3462819"/>
            <a:ext cx="31080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4. FRUSTRACIONES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Buscar las frustraciones que viven actualmente las personas. </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26" name="Google Shape;626;g2ba857a6522_0_350" descr="Estadísticas con relleno sólido"/>
          <p:cNvPicPr preferRelativeResize="0"/>
          <p:nvPr/>
        </p:nvPicPr>
        <p:blipFill rotWithShape="1">
          <a:blip r:embed="rId5">
            <a:alphaModFix/>
          </a:blip>
          <a:srcRect/>
          <a:stretch/>
        </p:blipFill>
        <p:spPr>
          <a:xfrm>
            <a:off x="7901830" y="3982843"/>
            <a:ext cx="419653" cy="419653"/>
          </a:xfrm>
          <a:prstGeom prst="rect">
            <a:avLst/>
          </a:prstGeom>
          <a:noFill/>
          <a:ln>
            <a:noFill/>
          </a:ln>
        </p:spPr>
      </p:pic>
      <p:pic>
        <p:nvPicPr>
          <p:cNvPr id="627" name="Google Shape;627;g2ba857a6522_0_350"/>
          <p:cNvPicPr preferRelativeResize="0"/>
          <p:nvPr/>
        </p:nvPicPr>
        <p:blipFill>
          <a:blip r:embed="rId9">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2ba857a6522_0_371"/>
          <p:cNvSpPr txBox="1"/>
          <p:nvPr/>
        </p:nvSpPr>
        <p:spPr>
          <a:xfrm>
            <a:off x="1308917" y="353031"/>
            <a:ext cx="6866400" cy="8475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¿CÓMO IDENTIFICAR OPORTUNIDADES?</a:t>
            </a:r>
            <a:endParaRPr sz="1400" b="0" i="0" u="none" strike="noStrike" cap="none">
              <a:solidFill>
                <a:srgbClr val="000000"/>
              </a:solidFill>
              <a:latin typeface="Arvo"/>
              <a:ea typeface="Arvo"/>
              <a:cs typeface="Arvo"/>
              <a:sym typeface="Arvo"/>
            </a:endParaRPr>
          </a:p>
        </p:txBody>
      </p:sp>
      <p:sp>
        <p:nvSpPr>
          <p:cNvPr id="633" name="Google Shape;633;g2ba857a6522_0_371"/>
          <p:cNvSpPr/>
          <p:nvPr/>
        </p:nvSpPr>
        <p:spPr>
          <a:xfrm>
            <a:off x="1994110" y="1468512"/>
            <a:ext cx="7533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34" name="Google Shape;634;g2ba857a6522_0_371"/>
          <p:cNvSpPr/>
          <p:nvPr/>
        </p:nvSpPr>
        <p:spPr>
          <a:xfrm>
            <a:off x="3813232" y="2153753"/>
            <a:ext cx="4696500" cy="41721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path>
              <a:path w="120000" h="120000" fill="none" extrusionOk="0">
                <a:moveTo>
                  <a:pt x="-10000" y="22500"/>
                </a:moveTo>
                <a:lnTo>
                  <a:pt x="-46000" y="135000"/>
                </a:lnTo>
              </a:path>
            </a:pathLst>
          </a:custGeom>
          <a:solidFill>
            <a:srgbClr val="8AD9E4"/>
          </a:solidFill>
          <a:ln>
            <a:noFill/>
          </a:ln>
        </p:spPr>
        <p:txBody>
          <a:bodyPr spcFirstLastPara="1" wrap="square" lIns="91425" tIns="45700" rIns="91425" bIns="45700" anchor="ctr" anchorCtr="1">
            <a:noAutofit/>
          </a:bodyPr>
          <a:lstStyle/>
          <a:p>
            <a:pPr marL="0" marR="0" lvl="1" indent="0" algn="ctr" rtl="0">
              <a:spcBef>
                <a:spcPts val="160"/>
              </a:spcBef>
              <a:spcAft>
                <a:spcPts val="0"/>
              </a:spcAft>
              <a:buNone/>
            </a:pPr>
            <a:r>
              <a:rPr lang="es-CL" sz="2800" b="0" i="0" u="none" strike="noStrike" cap="none">
                <a:solidFill>
                  <a:schemeClr val="dk1"/>
                </a:solidFill>
                <a:latin typeface="Cabin"/>
                <a:ea typeface="Cabin"/>
                <a:cs typeface="Cabin"/>
                <a:sym typeface="Cabin"/>
              </a:rPr>
              <a:t>Las oportunidades las reconocemos a través del </a:t>
            </a:r>
            <a:r>
              <a:rPr lang="es-CL" sz="2800" b="0" i="0" u="none" strike="noStrike" cap="none">
                <a:solidFill>
                  <a:schemeClr val="lt1"/>
                </a:solidFill>
                <a:latin typeface="Cabin"/>
                <a:ea typeface="Cabin"/>
                <a:cs typeface="Cabin"/>
                <a:sym typeface="Cabin"/>
              </a:rPr>
              <a:t>experimentar, observar, la escucha activa </a:t>
            </a:r>
            <a:r>
              <a:rPr lang="es-CL" sz="2800" b="0" i="0" u="none" strike="noStrike" cap="none">
                <a:solidFill>
                  <a:schemeClr val="dk1"/>
                </a:solidFill>
                <a:latin typeface="Cabin"/>
                <a:ea typeface="Cabin"/>
                <a:cs typeface="Cabin"/>
                <a:sym typeface="Cabin"/>
              </a:rPr>
              <a:t>y estando atentos al mundo con todos nuestros sentidos.  </a:t>
            </a:r>
            <a:endParaRPr sz="1400" b="0" i="0" u="none" strike="noStrike" cap="none">
              <a:solidFill>
                <a:srgbClr val="000000"/>
              </a:solidFill>
              <a:latin typeface="Arial"/>
              <a:ea typeface="Arial"/>
              <a:cs typeface="Arial"/>
              <a:sym typeface="Arial"/>
            </a:endParaRPr>
          </a:p>
          <a:p>
            <a:pPr marL="285750" marR="0" lvl="1" indent="-184150" algn="l" rtl="0">
              <a:spcBef>
                <a:spcPts val="160"/>
              </a:spcBef>
              <a:spcAft>
                <a:spcPts val="0"/>
              </a:spcAft>
              <a:buNone/>
            </a:pPr>
            <a:endParaRPr sz="1600" b="0" i="0" u="none" strike="noStrike" cap="none">
              <a:solidFill>
                <a:srgbClr val="000000"/>
              </a:solidFill>
              <a:latin typeface="Cabin"/>
              <a:ea typeface="Cabin"/>
              <a:cs typeface="Cabin"/>
              <a:sym typeface="Cabin"/>
            </a:endParaRPr>
          </a:p>
        </p:txBody>
      </p:sp>
      <p:pic>
        <p:nvPicPr>
          <p:cNvPr id="635" name="Google Shape;635;g2ba857a6522_0_371"/>
          <p:cNvPicPr preferRelativeResize="0"/>
          <p:nvPr/>
        </p:nvPicPr>
        <p:blipFill rotWithShape="1">
          <a:blip r:embed="rId3">
            <a:alphaModFix/>
          </a:blip>
          <a:srcRect/>
          <a:stretch/>
        </p:blipFill>
        <p:spPr>
          <a:xfrm>
            <a:off x="1415878" y="2898100"/>
            <a:ext cx="2057878" cy="20663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2ba857a6522_0_378"/>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641" name="Google Shape;641;g2ba857a6522_0_378"/>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642" name="Google Shape;642;g2ba857a6522_0_378"/>
          <p:cNvSpPr txBox="1"/>
          <p:nvPr/>
        </p:nvSpPr>
        <p:spPr>
          <a:xfrm>
            <a:off x="3256103" y="6675863"/>
            <a:ext cx="4367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Cabin"/>
              <a:ea typeface="Cabin"/>
              <a:cs typeface="Cabin"/>
              <a:sym typeface="Cabin"/>
            </a:endParaRPr>
          </a:p>
        </p:txBody>
      </p:sp>
      <p:sp>
        <p:nvSpPr>
          <p:cNvPr id="643" name="Google Shape;643;g2ba857a6522_0_378"/>
          <p:cNvSpPr txBox="1"/>
          <p:nvPr/>
        </p:nvSpPr>
        <p:spPr>
          <a:xfrm>
            <a:off x="3685519" y="6484535"/>
            <a:ext cx="2851200" cy="5388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2300" b="0" i="0" u="none" strike="noStrike" cap="none">
              <a:solidFill>
                <a:srgbClr val="000000"/>
              </a:solidFill>
              <a:latin typeface="Cabin"/>
              <a:ea typeface="Cabin"/>
              <a:cs typeface="Cabin"/>
              <a:sym typeface="Cabin"/>
            </a:endParaRPr>
          </a:p>
        </p:txBody>
      </p:sp>
      <p:sp>
        <p:nvSpPr>
          <p:cNvPr id="644" name="Google Shape;644;g2ba857a6522_0_378"/>
          <p:cNvSpPr txBox="1"/>
          <p:nvPr/>
        </p:nvSpPr>
        <p:spPr>
          <a:xfrm>
            <a:off x="1396929" y="5933887"/>
            <a:ext cx="73026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3800" b="0" i="0" u="none" strike="noStrike" cap="none">
                <a:solidFill>
                  <a:srgbClr val="000000"/>
                </a:solidFill>
                <a:highlight>
                  <a:srgbClr val="8AD9E4"/>
                </a:highlight>
                <a:latin typeface="Arvo"/>
                <a:ea typeface="Arvo"/>
                <a:cs typeface="Arvo"/>
                <a:sym typeface="Arvo"/>
              </a:rPr>
              <a:t>ACTIVIDAD</a:t>
            </a:r>
            <a:endParaRPr sz="3800" b="1" i="0" u="none" strike="noStrike" cap="none">
              <a:solidFill>
                <a:srgbClr val="000000"/>
              </a:solidFill>
              <a:highlight>
                <a:srgbClr val="8AD9E4"/>
              </a:highlight>
              <a:latin typeface="Arvo"/>
              <a:ea typeface="Arvo"/>
              <a:cs typeface="Arvo"/>
              <a:sym typeface="Arvo"/>
            </a:endParaRPr>
          </a:p>
        </p:txBody>
      </p:sp>
      <p:sp>
        <p:nvSpPr>
          <p:cNvPr id="645" name="Google Shape;645;g2ba857a6522_0_378"/>
          <p:cNvSpPr txBox="1"/>
          <p:nvPr/>
        </p:nvSpPr>
        <p:spPr>
          <a:xfrm>
            <a:off x="2456649" y="6484535"/>
            <a:ext cx="5270700" cy="5388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2300" b="0" i="0" u="none" strike="noStrike" cap="none">
                <a:solidFill>
                  <a:srgbClr val="000000"/>
                </a:solidFill>
                <a:latin typeface="Cabin"/>
                <a:ea typeface="Cabin"/>
                <a:cs typeface="Cabin"/>
                <a:sym typeface="Cabin"/>
              </a:rPr>
              <a:t>IDENTIFICAR UNA OPORTUNIDAD</a:t>
            </a:r>
            <a:endParaRPr sz="2300" b="0" i="0" u="none" strike="noStrike" cap="none">
              <a:solidFill>
                <a:srgbClr val="000000"/>
              </a:solidFill>
              <a:latin typeface="Cabin"/>
              <a:ea typeface="Cabin"/>
              <a:cs typeface="Cabin"/>
              <a:sym typeface="Cabin"/>
            </a:endParaRPr>
          </a:p>
        </p:txBody>
      </p:sp>
      <p:pic>
        <p:nvPicPr>
          <p:cNvPr id="646" name="Google Shape;646;g2ba857a6522_0_378"/>
          <p:cNvPicPr preferRelativeResize="0"/>
          <p:nvPr/>
        </p:nvPicPr>
        <p:blipFill rotWithShape="1">
          <a:blip r:embed="rId3">
            <a:alphaModFix/>
          </a:blip>
          <a:srcRect/>
          <a:stretch/>
        </p:blipFill>
        <p:spPr>
          <a:xfrm>
            <a:off x="3882329" y="2839636"/>
            <a:ext cx="2122981" cy="2062575"/>
          </a:xfrm>
          <a:prstGeom prst="rect">
            <a:avLst/>
          </a:prstGeom>
          <a:noFill/>
          <a:ln>
            <a:noFill/>
          </a:ln>
        </p:spPr>
      </p:pic>
      <p:pic>
        <p:nvPicPr>
          <p:cNvPr id="647" name="Google Shape;647;g2ba857a6522_0_378"/>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2ba857a6522_0_400"/>
          <p:cNvSpPr txBox="1"/>
          <p:nvPr/>
        </p:nvSpPr>
        <p:spPr>
          <a:xfrm>
            <a:off x="197606" y="1390004"/>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576C77"/>
                </a:solidFill>
                <a:latin typeface="Arvo"/>
                <a:ea typeface="Arvo"/>
                <a:cs typeface="Arvo"/>
                <a:sym typeface="Arvo"/>
              </a:rPr>
              <a:t>SOLUCIONES </a:t>
            </a:r>
            <a:r>
              <a:rPr lang="es-CL" sz="2400" b="1" i="0" u="none" strike="noStrike" cap="none">
                <a:solidFill>
                  <a:schemeClr val="dk1"/>
                </a:solidFill>
                <a:latin typeface="Arvo"/>
                <a:ea typeface="Arvo"/>
                <a:cs typeface="Arvo"/>
                <a:sym typeface="Arvo"/>
              </a:rPr>
              <a:t>CREATIVAS</a:t>
            </a:r>
            <a:endParaRPr sz="2400" b="1" i="0" u="none" strike="noStrike" cap="none">
              <a:solidFill>
                <a:schemeClr val="dk1"/>
              </a:solidFill>
              <a:latin typeface="Arvo"/>
              <a:ea typeface="Arvo"/>
              <a:cs typeface="Arvo"/>
              <a:sym typeface="Arvo"/>
            </a:endParaRPr>
          </a:p>
        </p:txBody>
      </p:sp>
      <p:sp>
        <p:nvSpPr>
          <p:cNvPr id="667" name="Google Shape;667;g2ba857a6522_0_400"/>
          <p:cNvSpPr txBox="1"/>
          <p:nvPr/>
        </p:nvSpPr>
        <p:spPr>
          <a:xfrm>
            <a:off x="4291174" y="2446910"/>
            <a:ext cx="4147500" cy="44637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CL" sz="3200" b="0" i="0" u="none" strike="noStrike" cap="none">
                <a:solidFill>
                  <a:schemeClr val="dk1"/>
                </a:solidFill>
                <a:latin typeface="Cabin"/>
                <a:ea typeface="Cabin"/>
                <a:cs typeface="Cabin"/>
                <a:sym typeface="Cabin"/>
              </a:rPr>
              <a:t>Luego de reconocer oportunidades, </a:t>
            </a:r>
            <a:r>
              <a:rPr lang="es-CL" sz="3200" b="0" i="0" u="none" strike="noStrike" cap="none">
                <a:solidFill>
                  <a:schemeClr val="accent2"/>
                </a:solidFill>
                <a:latin typeface="Cabin"/>
                <a:ea typeface="Cabin"/>
                <a:cs typeface="Cabin"/>
                <a:sym typeface="Cabin"/>
              </a:rPr>
              <a:t>buscaremos una solución creativa</a:t>
            </a:r>
            <a:r>
              <a:rPr lang="es-CL" sz="3200" b="0" i="0" u="none" strike="noStrike" cap="none">
                <a:solidFill>
                  <a:srgbClr val="E65F50"/>
                </a:solidFill>
                <a:latin typeface="Cabin"/>
                <a:ea typeface="Cabin"/>
                <a:cs typeface="Cabin"/>
                <a:sym typeface="Cabin"/>
              </a:rPr>
              <a:t> </a:t>
            </a:r>
            <a:r>
              <a:rPr lang="es-CL" sz="3200" b="0" i="0" u="none" strike="noStrike" cap="none">
                <a:solidFill>
                  <a:schemeClr val="dk1"/>
                </a:solidFill>
                <a:latin typeface="Cabin"/>
                <a:ea typeface="Cabin"/>
                <a:cs typeface="Cabin"/>
                <a:sym typeface="Cabin"/>
              </a:rPr>
              <a:t>al problema detectado.  </a:t>
            </a:r>
            <a:endParaRPr sz="3200" b="0" i="0" u="none" strike="noStrike" cap="none">
              <a:solidFill>
                <a:schemeClr val="dk1"/>
              </a:solidFill>
              <a:latin typeface="Cabin"/>
              <a:ea typeface="Cabin"/>
              <a:cs typeface="Cabin"/>
              <a:sym typeface="Cabin"/>
            </a:endParaRPr>
          </a:p>
          <a:p>
            <a:pPr marL="0" marR="0" lvl="0" indent="0" algn="ctr" rtl="0">
              <a:lnSpc>
                <a:spcPct val="150000"/>
              </a:lnSpc>
              <a:spcBef>
                <a:spcPts val="0"/>
              </a:spcBef>
              <a:spcAft>
                <a:spcPts val="0"/>
              </a:spcAft>
              <a:buNone/>
            </a:pPr>
            <a:endParaRPr sz="4400" b="0" i="0" u="none" strike="noStrike" cap="none">
              <a:solidFill>
                <a:schemeClr val="dk1"/>
              </a:solidFill>
              <a:latin typeface="Arial"/>
              <a:ea typeface="Arial"/>
              <a:cs typeface="Arial"/>
              <a:sym typeface="Arial"/>
            </a:endParaRPr>
          </a:p>
        </p:txBody>
      </p:sp>
      <p:pic>
        <p:nvPicPr>
          <p:cNvPr id="668" name="Google Shape;668;g2ba857a6522_0_400"/>
          <p:cNvPicPr preferRelativeResize="0"/>
          <p:nvPr/>
        </p:nvPicPr>
        <p:blipFill rotWithShape="1">
          <a:blip r:embed="rId3">
            <a:alphaModFix/>
          </a:blip>
          <a:srcRect/>
          <a:stretch/>
        </p:blipFill>
        <p:spPr>
          <a:xfrm>
            <a:off x="1833791" y="2980008"/>
            <a:ext cx="1966744" cy="1966744"/>
          </a:xfrm>
          <a:prstGeom prst="rect">
            <a:avLst/>
          </a:prstGeom>
          <a:noFill/>
          <a:ln>
            <a:noFill/>
          </a:ln>
        </p:spPr>
      </p:pic>
      <p:pic>
        <p:nvPicPr>
          <p:cNvPr id="669" name="Google Shape;669;g2ba857a6522_0_400"/>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g2ba857a6522_0_406"/>
          <p:cNvPicPr preferRelativeResize="0"/>
          <p:nvPr/>
        </p:nvPicPr>
        <p:blipFill rotWithShape="1">
          <a:blip r:embed="rId3">
            <a:alphaModFix/>
          </a:blip>
          <a:srcRect l="56979" t="50827" r="8452" b="6742"/>
          <a:stretch/>
        </p:blipFill>
        <p:spPr>
          <a:xfrm>
            <a:off x="4750263" y="2043400"/>
            <a:ext cx="2826400" cy="2520151"/>
          </a:xfrm>
          <a:prstGeom prst="rect">
            <a:avLst/>
          </a:prstGeom>
          <a:noFill/>
          <a:ln>
            <a:noFill/>
          </a:ln>
        </p:spPr>
      </p:pic>
      <p:sp>
        <p:nvSpPr>
          <p:cNvPr id="675" name="Google Shape;675;g2ba857a6522_0_406"/>
          <p:cNvSpPr txBox="1"/>
          <p:nvPr/>
        </p:nvSpPr>
        <p:spPr>
          <a:xfrm>
            <a:off x="5106682" y="2353936"/>
            <a:ext cx="2218200" cy="2049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0" i="0" u="none" strike="noStrike" cap="none">
                <a:solidFill>
                  <a:srgbClr val="000000"/>
                </a:solidFill>
                <a:latin typeface="Arvo"/>
                <a:ea typeface="Arvo"/>
                <a:cs typeface="Arvo"/>
                <a:sym typeface="Arvo"/>
              </a:rPr>
              <a:t>práctica de la </a:t>
            </a:r>
            <a:endParaRPr sz="24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900" b="1" i="0" u="none" strike="noStrike" cap="none">
                <a:solidFill>
                  <a:srgbClr val="000000"/>
                </a:solidFill>
                <a:latin typeface="Arvo"/>
                <a:ea typeface="Arvo"/>
                <a:cs typeface="Arvo"/>
                <a:sym typeface="Arvo"/>
              </a:rPr>
              <a:t>CREACIÓN</a:t>
            </a:r>
            <a:endParaRPr sz="1900" b="1" i="0" u="none" strike="noStrike" cap="none">
              <a:solidFill>
                <a:srgbClr val="000000"/>
              </a:solidFill>
              <a:latin typeface="Arvo"/>
              <a:ea typeface="Arvo"/>
              <a:cs typeface="Arvo"/>
              <a:sym typeface="Arvo"/>
            </a:endParaRPr>
          </a:p>
        </p:txBody>
      </p:sp>
      <p:sp>
        <p:nvSpPr>
          <p:cNvPr id="676" name="Google Shape;676;g2ba857a6522_0_406"/>
          <p:cNvSpPr/>
          <p:nvPr/>
        </p:nvSpPr>
        <p:spPr>
          <a:xfrm>
            <a:off x="1515742" y="4631553"/>
            <a:ext cx="7012500" cy="1808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1800" b="0" i="0" u="none" strike="noStrike" cap="none">
                <a:solidFill>
                  <a:srgbClr val="000000"/>
                </a:solidFill>
                <a:latin typeface="Cabin"/>
                <a:ea typeface="Cabin"/>
                <a:cs typeface="Cabin"/>
                <a:sym typeface="Cabin"/>
              </a:rPr>
              <a:t>La </a:t>
            </a:r>
            <a:r>
              <a:rPr lang="es-CL" sz="1800" b="1" i="0" u="none" strike="noStrike" cap="none">
                <a:solidFill>
                  <a:srgbClr val="000000"/>
                </a:solidFill>
                <a:latin typeface="Cabin"/>
                <a:ea typeface="Cabin"/>
                <a:cs typeface="Cabin"/>
                <a:sym typeface="Cabin"/>
              </a:rPr>
              <a:t>creatividad</a:t>
            </a:r>
            <a:r>
              <a:rPr lang="es-CL" sz="1800" b="0" i="0" u="none" strike="noStrike" cap="none">
                <a:solidFill>
                  <a:srgbClr val="000000"/>
                </a:solidFill>
                <a:latin typeface="Cabin"/>
                <a:ea typeface="Cabin"/>
                <a:cs typeface="Cabin"/>
                <a:sym typeface="Cabin"/>
              </a:rPr>
              <a:t> es considerada como una capacidad para producir algo nuevo a través de la habilidad imaginativa. </a:t>
            </a:r>
            <a:endParaRPr sz="1800" b="0" i="0" u="none" strike="noStrike" cap="none">
              <a:solidFill>
                <a:srgbClr val="000000"/>
              </a:solidFill>
              <a:latin typeface="Cabin"/>
              <a:ea typeface="Cabin"/>
              <a:cs typeface="Cabin"/>
              <a:sym typeface="Cabin"/>
            </a:endParaRPr>
          </a:p>
          <a:p>
            <a:pPr marL="0" marR="0" lvl="0" indent="0" algn="just"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just" rtl="0">
              <a:spcBef>
                <a:spcPts val="0"/>
              </a:spcBef>
              <a:spcAft>
                <a:spcPts val="0"/>
              </a:spcAft>
              <a:buNone/>
            </a:pPr>
            <a:r>
              <a:rPr lang="es-CL" sz="1800" b="0" i="0" u="none" strike="noStrike" cap="none">
                <a:solidFill>
                  <a:srgbClr val="000000"/>
                </a:solidFill>
                <a:latin typeface="Cabin"/>
                <a:ea typeface="Cabin"/>
                <a:cs typeface="Cabin"/>
                <a:sym typeface="Cabin"/>
              </a:rPr>
              <a:t>Esta puede ser una nueva solución a un problema, nuevo método o dispositivo, o nueva forma artística, artefacto o contribución.</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just" rtl="0">
              <a:spcBef>
                <a:spcPts val="0"/>
              </a:spcBef>
              <a:spcAft>
                <a:spcPts val="0"/>
              </a:spcAft>
              <a:buNone/>
            </a:pPr>
            <a:r>
              <a:rPr lang="es-CL" sz="1800" b="0" i="0" u="none" strike="noStrike" cap="none">
                <a:solidFill>
                  <a:srgbClr val="000000"/>
                </a:solidFill>
                <a:latin typeface="Cabin"/>
                <a:ea typeface="Cabin"/>
                <a:cs typeface="Cabin"/>
                <a:sym typeface="Cabin"/>
              </a:rPr>
              <a:t>Una habilidad que debemos desarrollar para la práctica de la creación es:</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1800" b="0" i="0" u="none" strike="noStrike" cap="none">
                <a:solidFill>
                  <a:schemeClr val="accent2"/>
                </a:solidFill>
                <a:latin typeface="Cabin"/>
                <a:ea typeface="Cabin"/>
                <a:cs typeface="Cabin"/>
                <a:sym typeface="Cabin"/>
              </a:rPr>
              <a:t>Aportar distintos tipos de sugerencias a ideas, situaciones o problemas planteados por otros.</a:t>
            </a:r>
            <a:endParaRPr sz="1400" b="0" i="0" u="none" strike="noStrike" cap="none">
              <a:solidFill>
                <a:schemeClr val="accent2"/>
              </a:solidFill>
              <a:latin typeface="Arial"/>
              <a:ea typeface="Arial"/>
              <a:cs typeface="Arial"/>
              <a:sym typeface="Arial"/>
            </a:endParaRPr>
          </a:p>
        </p:txBody>
      </p:sp>
      <p:sp>
        <p:nvSpPr>
          <p:cNvPr id="677" name="Google Shape;677;g2ba857a6522_0_406"/>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200"/>
              <a:buNone/>
            </a:pPr>
            <a:endParaRPr/>
          </a:p>
        </p:txBody>
      </p:sp>
      <p:sp>
        <p:nvSpPr>
          <p:cNvPr id="678" name="Google Shape;678;g2ba857a6522_0_406"/>
          <p:cNvSpPr/>
          <p:nvPr/>
        </p:nvSpPr>
        <p:spPr>
          <a:xfrm>
            <a:off x="7125114" y="1349050"/>
            <a:ext cx="943972" cy="1828022"/>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sp>
        <p:nvSpPr>
          <p:cNvPr id="679" name="Google Shape;679;g2ba857a6522_0_406"/>
          <p:cNvSpPr/>
          <p:nvPr/>
        </p:nvSpPr>
        <p:spPr>
          <a:xfrm rot="-5942462">
            <a:off x="4145276" y="1657201"/>
            <a:ext cx="1906125" cy="1827062"/>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pic>
        <p:nvPicPr>
          <p:cNvPr id="680" name="Google Shape;680;g2ba857a6522_0_406"/>
          <p:cNvPicPr preferRelativeResize="0"/>
          <p:nvPr/>
        </p:nvPicPr>
        <p:blipFill rotWithShape="1">
          <a:blip r:embed="rId4">
            <a:alphaModFix/>
          </a:blip>
          <a:srcRect/>
          <a:stretch/>
        </p:blipFill>
        <p:spPr>
          <a:xfrm>
            <a:off x="2635615" y="2015465"/>
            <a:ext cx="1964375" cy="2319071"/>
          </a:xfrm>
          <a:prstGeom prst="rect">
            <a:avLst/>
          </a:prstGeom>
          <a:noFill/>
          <a:ln>
            <a:noFill/>
          </a:ln>
        </p:spPr>
      </p:pic>
      <p:sp>
        <p:nvSpPr>
          <p:cNvPr id="681" name="Google Shape;681;g2ba857a6522_0_406"/>
          <p:cNvSpPr txBox="1"/>
          <p:nvPr/>
        </p:nvSpPr>
        <p:spPr>
          <a:xfrm>
            <a:off x="185476" y="13139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chemeClr val="dk1"/>
                </a:solidFill>
                <a:latin typeface="Arvo"/>
                <a:ea typeface="Arvo"/>
                <a:cs typeface="Arvo"/>
                <a:sym typeface="Arvo"/>
              </a:rPr>
              <a:t>CREATIVIDAD</a:t>
            </a:r>
            <a:endParaRPr sz="2400" b="1" i="0" u="none" strike="noStrike" cap="none">
              <a:solidFill>
                <a:schemeClr val="dk1"/>
              </a:solidFill>
              <a:latin typeface="Arvo"/>
              <a:ea typeface="Arvo"/>
              <a:cs typeface="Arvo"/>
              <a:sym typeface="Arvo"/>
            </a:endParaRPr>
          </a:p>
        </p:txBody>
      </p:sp>
      <p:pic>
        <p:nvPicPr>
          <p:cNvPr id="682" name="Google Shape;682;g2ba857a6522_0_406"/>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2ba857a6522_0_434"/>
          <p:cNvSpPr txBox="1"/>
          <p:nvPr/>
        </p:nvSpPr>
        <p:spPr>
          <a:xfrm>
            <a:off x="1572114" y="2057125"/>
            <a:ext cx="4773600" cy="5276100"/>
          </a:xfrm>
          <a:prstGeom prst="rect">
            <a:avLst/>
          </a:prstGeom>
          <a:solidFill>
            <a:schemeClr val="lt1">
              <a:alpha val="87060"/>
            </a:schemeClr>
          </a:solid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CL" sz="1800" b="1" i="0" u="none" strike="noStrike" cap="none">
                <a:solidFill>
                  <a:schemeClr val="accent2"/>
                </a:solidFill>
                <a:latin typeface="Arvo"/>
                <a:ea typeface="Arvo"/>
                <a:cs typeface="Arvo"/>
                <a:sym typeface="Arvo"/>
              </a:rPr>
              <a:t> LLUVIA DE IDEAS O BRAINSTORMING</a:t>
            </a:r>
            <a:endParaRPr sz="1400" b="0" i="0" u="none" strike="noStrike" cap="none">
              <a:solidFill>
                <a:schemeClr val="accent2"/>
              </a:solidFill>
              <a:latin typeface="Arial"/>
              <a:ea typeface="Arial"/>
              <a:cs typeface="Arial"/>
              <a:sym typeface="Arial"/>
            </a:endParaRPr>
          </a:p>
          <a:p>
            <a:pPr marL="0" marR="0" lvl="0" indent="0" algn="just" rtl="0">
              <a:lnSpc>
                <a:spcPct val="150000"/>
              </a:lnSpc>
              <a:spcBef>
                <a:spcPts val="0"/>
              </a:spcBef>
              <a:spcAft>
                <a:spcPts val="0"/>
              </a:spcAft>
              <a:buNone/>
            </a:pPr>
            <a:endParaRPr sz="1500" b="0" i="0" u="none" strike="noStrike" cap="none">
              <a:solidFill>
                <a:schemeClr val="dk2"/>
              </a:solidFill>
              <a:latin typeface="Arial"/>
              <a:ea typeface="Arial"/>
              <a:cs typeface="Arial"/>
              <a:sym typeface="Arial"/>
            </a:endParaRPr>
          </a:p>
          <a:p>
            <a:pPr marL="0" marR="0" lvl="0" indent="0" algn="just" rtl="0">
              <a:lnSpc>
                <a:spcPct val="150000"/>
              </a:lnSpc>
              <a:spcBef>
                <a:spcPts val="0"/>
              </a:spcBef>
              <a:spcAft>
                <a:spcPts val="0"/>
              </a:spcAft>
              <a:buNone/>
            </a:pPr>
            <a:r>
              <a:rPr lang="es-CL" sz="1800" b="0" i="0" u="none" strike="noStrike" cap="none">
                <a:solidFill>
                  <a:srgbClr val="000000"/>
                </a:solidFill>
                <a:latin typeface="Cabin"/>
                <a:ea typeface="Cabin"/>
                <a:cs typeface="Cabin"/>
                <a:sym typeface="Cabin"/>
              </a:rPr>
              <a:t>Es una técnica de pensamiento creativo utilizada para </a:t>
            </a:r>
            <a:r>
              <a:rPr lang="es-CL" sz="1800" b="1" i="0" u="none" strike="noStrike" cap="none">
                <a:solidFill>
                  <a:srgbClr val="000000"/>
                </a:solidFill>
                <a:latin typeface="Cabin"/>
                <a:ea typeface="Cabin"/>
                <a:cs typeface="Cabin"/>
                <a:sym typeface="Cabin"/>
              </a:rPr>
              <a:t>estimular la producción de un elevado número de ideas </a:t>
            </a:r>
            <a:r>
              <a:rPr lang="es-CL" sz="1800" b="0" i="0" u="none" strike="noStrike" cap="none">
                <a:solidFill>
                  <a:srgbClr val="000000"/>
                </a:solidFill>
                <a:latin typeface="Cabin"/>
                <a:ea typeface="Cabin"/>
                <a:cs typeface="Cabin"/>
                <a:sym typeface="Cabin"/>
              </a:rPr>
              <a:t>en un determinado tiempo. Se realiza en equipos, donde se comparten las ideas y luego se evalúan y seleccionan las más idóneas. </a:t>
            </a:r>
            <a:endParaRPr sz="1800" b="0" i="0" u="none" strike="noStrike" cap="none">
              <a:solidFill>
                <a:srgbClr val="000000"/>
              </a:solidFill>
              <a:latin typeface="Cabin"/>
              <a:ea typeface="Cabin"/>
              <a:cs typeface="Cabin"/>
              <a:sym typeface="Cabin"/>
            </a:endParaRPr>
          </a:p>
          <a:p>
            <a:pPr marL="0" marR="0" lvl="0" indent="0" algn="just" rtl="0">
              <a:lnSpc>
                <a:spcPct val="150000"/>
              </a:lnSpc>
              <a:spcBef>
                <a:spcPts val="0"/>
              </a:spcBef>
              <a:spcAft>
                <a:spcPts val="0"/>
              </a:spcAft>
              <a:buNone/>
            </a:pPr>
            <a:r>
              <a:rPr lang="es-CL" sz="1800" b="0" i="0" u="none" strike="noStrike" cap="none">
                <a:solidFill>
                  <a:srgbClr val="000000"/>
                </a:solidFill>
                <a:latin typeface="Cabin"/>
                <a:ea typeface="Cabin"/>
                <a:cs typeface="Cabin"/>
                <a:sym typeface="Cabin"/>
              </a:rPr>
              <a:t>Ventajas: </a:t>
            </a:r>
            <a:r>
              <a:rPr lang="es-CL" sz="1800" b="1" i="0" u="none" strike="noStrike" cap="none">
                <a:solidFill>
                  <a:srgbClr val="000000"/>
                </a:solidFill>
                <a:latin typeface="Cabin"/>
                <a:ea typeface="Cabin"/>
                <a:cs typeface="Cabin"/>
                <a:sym typeface="Cabin"/>
              </a:rPr>
              <a:t>estimula la creatividad, produce amplio número de ideas, no hay juicio</a:t>
            </a:r>
            <a:r>
              <a:rPr lang="es-CL" sz="1800" b="0" i="0" u="none" strike="noStrike" cap="none">
                <a:solidFill>
                  <a:srgbClr val="000000"/>
                </a:solidFill>
                <a:latin typeface="Cabin"/>
                <a:ea typeface="Cabin"/>
                <a:cs typeface="Cabin"/>
                <a:sym typeface="Cabin"/>
              </a:rPr>
              <a:t>. </a:t>
            </a:r>
            <a:endParaRPr sz="1800" b="0" i="0" u="none" strike="noStrike" cap="none">
              <a:solidFill>
                <a:srgbClr val="000000"/>
              </a:solidFill>
              <a:latin typeface="Cabin"/>
              <a:ea typeface="Cabin"/>
              <a:cs typeface="Cabin"/>
              <a:sym typeface="Cabin"/>
            </a:endParaRPr>
          </a:p>
        </p:txBody>
      </p:sp>
      <p:sp>
        <p:nvSpPr>
          <p:cNvPr id="698" name="Google Shape;698;g2ba857a6522_0_434"/>
          <p:cNvSpPr txBox="1"/>
          <p:nvPr/>
        </p:nvSpPr>
        <p:spPr>
          <a:xfrm>
            <a:off x="163797" y="1284350"/>
            <a:ext cx="6699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1" i="0" u="none" strike="noStrike" cap="none">
                <a:solidFill>
                  <a:srgbClr val="575757"/>
                </a:solidFill>
                <a:latin typeface="Arvo"/>
                <a:ea typeface="Arvo"/>
                <a:cs typeface="Arvo"/>
                <a:sym typeface="Arvo"/>
              </a:rPr>
              <a:t>TÉCNICAS PARA LA IDEACIÓN </a:t>
            </a:r>
            <a:endParaRPr sz="1400" b="0" i="0" u="none" strike="noStrike" cap="none">
              <a:solidFill>
                <a:srgbClr val="000000"/>
              </a:solidFill>
              <a:latin typeface="Arial"/>
              <a:ea typeface="Arial"/>
              <a:cs typeface="Arial"/>
              <a:sym typeface="Arial"/>
            </a:endParaRPr>
          </a:p>
        </p:txBody>
      </p:sp>
      <p:pic>
        <p:nvPicPr>
          <p:cNvPr id="699" name="Google Shape;699;g2ba857a6522_0_434"/>
          <p:cNvPicPr preferRelativeResize="0"/>
          <p:nvPr/>
        </p:nvPicPr>
        <p:blipFill rotWithShape="1">
          <a:blip r:embed="rId3">
            <a:alphaModFix/>
          </a:blip>
          <a:srcRect/>
          <a:stretch/>
        </p:blipFill>
        <p:spPr>
          <a:xfrm>
            <a:off x="6792279" y="3830552"/>
            <a:ext cx="1679602" cy="1729237"/>
          </a:xfrm>
          <a:prstGeom prst="rect">
            <a:avLst/>
          </a:prstGeom>
          <a:noFill/>
          <a:ln>
            <a:noFill/>
          </a:ln>
        </p:spPr>
      </p:pic>
      <p:pic>
        <p:nvPicPr>
          <p:cNvPr id="700" name="Google Shape;700;g2ba857a6522_0_434"/>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aphicFrame>
        <p:nvGraphicFramePr>
          <p:cNvPr id="705" name="Google Shape;705;g2ba857a6522_0_440"/>
          <p:cNvGraphicFramePr/>
          <p:nvPr/>
        </p:nvGraphicFramePr>
        <p:xfrm>
          <a:off x="1532437" y="2796668"/>
          <a:ext cx="6966150" cy="3549350"/>
        </p:xfrm>
        <a:graphic>
          <a:graphicData uri="http://schemas.openxmlformats.org/drawingml/2006/table">
            <a:tbl>
              <a:tblPr>
                <a:noFill/>
                <a:tableStyleId>{52FDB458-6F0E-465C-AD0F-782A450ACF20}</a:tableStyleId>
              </a:tblPr>
              <a:tblGrid>
                <a:gridCol w="2168900">
                  <a:extLst>
                    <a:ext uri="{9D8B030D-6E8A-4147-A177-3AD203B41FA5}">
                      <a16:colId xmlns:a16="http://schemas.microsoft.com/office/drawing/2014/main" val="20000"/>
                    </a:ext>
                  </a:extLst>
                </a:gridCol>
                <a:gridCol w="4797250">
                  <a:extLst>
                    <a:ext uri="{9D8B030D-6E8A-4147-A177-3AD203B41FA5}">
                      <a16:colId xmlns:a16="http://schemas.microsoft.com/office/drawing/2014/main" val="20001"/>
                    </a:ext>
                  </a:extLst>
                </a:gridCol>
              </a:tblGrid>
              <a:tr h="1774675">
                <a:tc>
                  <a:txBody>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chemeClr val="dk1"/>
                          </a:solidFill>
                          <a:latin typeface="Cabin"/>
                          <a:ea typeface="Cabin"/>
                          <a:cs typeface="Cabin"/>
                          <a:sym typeface="Cabin"/>
                        </a:rPr>
                        <a:t>Identificación de la Oportunidad:</a:t>
                      </a:r>
                      <a:endParaRPr sz="180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600"/>
                        <a:buFont typeface="Arial"/>
                        <a:buNone/>
                      </a:pPr>
                      <a:r>
                        <a:rPr lang="es-CL" sz="1600" i="1" u="none" strike="noStrike" cap="none">
                          <a:solidFill>
                            <a:schemeClr val="dk1"/>
                          </a:solidFill>
                          <a:latin typeface="Cabin"/>
                          <a:ea typeface="Cabin"/>
                          <a:cs typeface="Cabin"/>
                          <a:sym typeface="Cabin"/>
                        </a:rPr>
                        <a:t>¿Cuál es la oportunidad encontrada en el problema seleccionado?</a:t>
                      </a:r>
                      <a:endParaRPr sz="1600" u="none" strike="noStrike" cap="none">
                        <a:solidFill>
                          <a:schemeClr val="dk1"/>
                        </a:solidFill>
                        <a:latin typeface="Cabin"/>
                        <a:ea typeface="Cabin"/>
                        <a:cs typeface="Cabin"/>
                        <a:sym typeface="Cabin"/>
                      </a:endParaRPr>
                    </a:p>
                  </a:txBody>
                  <a:tcPr marL="45900" marR="45900" marT="39400" marB="39400" anchor="ctr">
                    <a:lnL w="9525" cap="flat" cmpd="sng">
                      <a:solidFill>
                        <a:srgbClr val="FFFFFF"/>
                      </a:solidFill>
                      <a:prstDash val="solid"/>
                      <a:round/>
                      <a:headEnd type="none" w="sm" len="sm"/>
                      <a:tailEnd type="none" w="sm" len="sm"/>
                    </a:lnL>
                    <a:lnR w="12700" cap="flat" cmpd="sng">
                      <a:solidFill>
                        <a:srgbClr val="8AD9E4"/>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s-CL" sz="1800" b="0" u="sng" strike="noStrike" cap="none">
                          <a:solidFill>
                            <a:schemeClr val="dk1"/>
                          </a:solidFill>
                          <a:latin typeface="Cabin"/>
                          <a:ea typeface="Cabin"/>
                          <a:cs typeface="Cabin"/>
                          <a:sym typeface="Cabin"/>
                        </a:rPr>
                        <a:t>Usuario </a:t>
                      </a:r>
                      <a:r>
                        <a:rPr lang="es-CL" sz="3200" b="1" u="sng" strike="noStrike" cap="none">
                          <a:solidFill>
                            <a:srgbClr val="FF0000"/>
                          </a:solidFill>
                          <a:latin typeface="Cabin"/>
                          <a:ea typeface="Cabin"/>
                          <a:cs typeface="Cabin"/>
                          <a:sym typeface="Cabin"/>
                        </a:rPr>
                        <a:t>+</a:t>
                      </a:r>
                      <a:r>
                        <a:rPr lang="es-CL" sz="1800" b="0" u="sng" strike="noStrike" cap="none">
                          <a:solidFill>
                            <a:schemeClr val="dk1"/>
                          </a:solidFill>
                          <a:latin typeface="Cabin"/>
                          <a:ea typeface="Cabin"/>
                          <a:cs typeface="Cabin"/>
                          <a:sym typeface="Cabin"/>
                        </a:rPr>
                        <a:t> verbo</a:t>
                      </a:r>
                      <a:r>
                        <a:rPr lang="es-CL" sz="1800" b="1" u="sng" strike="noStrike" cap="none">
                          <a:solidFill>
                            <a:schemeClr val="dk1"/>
                          </a:solidFill>
                          <a:latin typeface="Cabin"/>
                          <a:ea typeface="Cabin"/>
                          <a:cs typeface="Cabin"/>
                          <a:sym typeface="Cabin"/>
                        </a:rPr>
                        <a:t> </a:t>
                      </a:r>
                      <a:r>
                        <a:rPr lang="es-CL" sz="3200" b="1" u="sng" strike="noStrike" cap="none">
                          <a:solidFill>
                            <a:srgbClr val="FF0000"/>
                          </a:solidFill>
                          <a:latin typeface="Cabin"/>
                          <a:ea typeface="Cabin"/>
                          <a:cs typeface="Cabin"/>
                          <a:sym typeface="Cabin"/>
                        </a:rPr>
                        <a:t>+</a:t>
                      </a:r>
                      <a:r>
                        <a:rPr lang="es-CL" sz="1800" b="1" u="sng" strike="noStrike" cap="none">
                          <a:solidFill>
                            <a:schemeClr val="dk1"/>
                          </a:solidFill>
                          <a:latin typeface="Cabin"/>
                          <a:ea typeface="Cabin"/>
                          <a:cs typeface="Cabin"/>
                          <a:sym typeface="Cabin"/>
                        </a:rPr>
                        <a:t> </a:t>
                      </a:r>
                      <a:r>
                        <a:rPr lang="es-CL" sz="1800" b="0" u="sng" strike="noStrike" cap="none">
                          <a:solidFill>
                            <a:schemeClr val="dk1"/>
                          </a:solidFill>
                          <a:latin typeface="Cabin"/>
                          <a:ea typeface="Cabin"/>
                          <a:cs typeface="Cabin"/>
                          <a:sym typeface="Cabin"/>
                        </a:rPr>
                        <a:t>contexto</a:t>
                      </a:r>
                      <a:r>
                        <a:rPr lang="es-CL" sz="3200" b="0" u="sng" strike="noStrike" cap="none">
                          <a:solidFill>
                            <a:schemeClr val="dk1"/>
                          </a:solidFill>
                          <a:latin typeface="Cabin"/>
                          <a:ea typeface="Cabin"/>
                          <a:cs typeface="Cabin"/>
                          <a:sym typeface="Cabin"/>
                        </a:rPr>
                        <a:t> </a:t>
                      </a:r>
                      <a:r>
                        <a:rPr lang="es-CL" sz="3200" b="1" u="sng" strike="noStrike" cap="none">
                          <a:solidFill>
                            <a:srgbClr val="FF0000"/>
                          </a:solidFill>
                          <a:latin typeface="Cabin"/>
                          <a:ea typeface="Cabin"/>
                          <a:cs typeface="Cabin"/>
                          <a:sym typeface="Cabin"/>
                        </a:rPr>
                        <a:t>+</a:t>
                      </a:r>
                      <a:r>
                        <a:rPr lang="es-CL" sz="3200" b="0" u="sng" strike="noStrike" cap="none">
                          <a:solidFill>
                            <a:schemeClr val="dk1"/>
                          </a:solidFill>
                          <a:latin typeface="Cabin"/>
                          <a:ea typeface="Cabin"/>
                          <a:cs typeface="Cabin"/>
                          <a:sym typeface="Cabin"/>
                        </a:rPr>
                        <a:t> </a:t>
                      </a:r>
                      <a:r>
                        <a:rPr lang="es-CL" sz="1800" b="0" u="sng" strike="noStrike" cap="none">
                          <a:solidFill>
                            <a:schemeClr val="dk1"/>
                          </a:solidFill>
                          <a:latin typeface="Cabin"/>
                          <a:ea typeface="Cabin"/>
                          <a:cs typeface="Cabin"/>
                          <a:sym typeface="Cabin"/>
                        </a:rPr>
                        <a:t>porque/para </a:t>
                      </a:r>
                      <a:endParaRPr sz="1700" b="1" u="sng" strike="noStrike" cap="none">
                        <a:latin typeface="Cabin"/>
                        <a:ea typeface="Cabin"/>
                        <a:cs typeface="Cabin"/>
                        <a:sym typeface="Cabin"/>
                      </a:endParaRPr>
                    </a:p>
                    <a:p>
                      <a:pPr marL="0" marR="0" lvl="0" indent="0" algn="just" rtl="0">
                        <a:lnSpc>
                          <a:spcPct val="100000"/>
                        </a:lnSpc>
                        <a:spcBef>
                          <a:spcPts val="0"/>
                        </a:spcBef>
                        <a:spcAft>
                          <a:spcPts val="0"/>
                        </a:spcAft>
                        <a:buClr>
                          <a:srgbClr val="000000"/>
                        </a:buClr>
                        <a:buSzPts val="1400"/>
                        <a:buFont typeface="Arial"/>
                        <a:buNone/>
                      </a:pPr>
                      <a:r>
                        <a:rPr lang="es-CL" sz="1800" b="0" u="none" strike="noStrike" cap="none">
                          <a:latin typeface="Cabin"/>
                          <a:ea typeface="Cabin"/>
                          <a:cs typeface="Cabin"/>
                          <a:sym typeface="Cabin"/>
                        </a:rPr>
                        <a:t>Los delivery </a:t>
                      </a:r>
                      <a:r>
                        <a:rPr lang="es-CL" sz="1800" b="1" u="none" strike="noStrike" cap="none">
                          <a:solidFill>
                            <a:srgbClr val="FF0000"/>
                          </a:solidFill>
                          <a:latin typeface="Cabin"/>
                          <a:ea typeface="Cabin"/>
                          <a:cs typeface="Cabin"/>
                          <a:sym typeface="Cabin"/>
                        </a:rPr>
                        <a:t>+</a:t>
                      </a:r>
                      <a:r>
                        <a:rPr lang="es-CL" sz="1800" b="0" u="none" strike="noStrike" cap="none">
                          <a:latin typeface="Cabin"/>
                          <a:ea typeface="Cabin"/>
                          <a:cs typeface="Cabin"/>
                          <a:sym typeface="Cabin"/>
                        </a:rPr>
                        <a:t> necesitan </a:t>
                      </a:r>
                      <a:r>
                        <a:rPr lang="es-CL" sz="1800" b="1" u="none" strike="noStrike" cap="none">
                          <a:solidFill>
                            <a:srgbClr val="FF0000"/>
                          </a:solidFill>
                          <a:latin typeface="Cabin"/>
                          <a:ea typeface="Cabin"/>
                          <a:cs typeface="Cabin"/>
                          <a:sym typeface="Cabin"/>
                        </a:rPr>
                        <a:t>+</a:t>
                      </a:r>
                      <a:r>
                        <a:rPr lang="es-CL" sz="1800" b="0" u="none" strike="noStrike" cap="none">
                          <a:latin typeface="Cabin"/>
                          <a:ea typeface="Cabin"/>
                          <a:cs typeface="Cabin"/>
                          <a:sym typeface="Cabin"/>
                        </a:rPr>
                        <a:t> un mecanismo </a:t>
                      </a:r>
                      <a:r>
                        <a:rPr lang="es-CL" sz="1800" b="0" i="0" u="none" strike="noStrike" cap="none">
                          <a:solidFill>
                            <a:srgbClr val="000000"/>
                          </a:solidFill>
                          <a:latin typeface="Cabin"/>
                          <a:ea typeface="Cabin"/>
                          <a:cs typeface="Cabin"/>
                          <a:sym typeface="Cabin"/>
                        </a:rPr>
                        <a:t>que permita que la comida llegue en las mismas condiciones de cómo fue servida </a:t>
                      </a:r>
                      <a:r>
                        <a:rPr lang="es-CL" sz="1800" b="1" u="none" strike="noStrike" cap="none">
                          <a:solidFill>
                            <a:srgbClr val="FF0000"/>
                          </a:solidFill>
                          <a:latin typeface="Cabin"/>
                          <a:ea typeface="Cabin"/>
                          <a:cs typeface="Cabin"/>
                          <a:sym typeface="Cabin"/>
                        </a:rPr>
                        <a:t>+ </a:t>
                      </a:r>
                      <a:r>
                        <a:rPr lang="es-CL" sz="1800" b="0" u="none" strike="noStrike" cap="none">
                          <a:latin typeface="Cabin"/>
                          <a:ea typeface="Cabin"/>
                          <a:cs typeface="Cabin"/>
                          <a:sym typeface="Cabin"/>
                        </a:rPr>
                        <a:t>para que no llegue revuelta.</a:t>
                      </a:r>
                      <a:endParaRPr sz="1800" b="0" u="none" strike="noStrike" cap="none">
                        <a:latin typeface="Cabin"/>
                        <a:ea typeface="Cabin"/>
                        <a:cs typeface="Cabin"/>
                        <a:sym typeface="Cabin"/>
                      </a:endParaRPr>
                    </a:p>
                  </a:txBody>
                  <a:tcPr marL="30575" marR="30575" marT="0" marB="0" anchor="ctr">
                    <a:lnL w="12700" cap="flat" cmpd="sng">
                      <a:solidFill>
                        <a:srgbClr val="8AD9E4"/>
                      </a:solidFill>
                      <a:prstDash val="solid"/>
                      <a:round/>
                      <a:headEnd type="none" w="sm" len="sm"/>
                      <a:tailEnd type="none" w="sm" len="sm"/>
                    </a:lnL>
                    <a:lnR w="12700" cap="flat" cmpd="sng">
                      <a:solidFill>
                        <a:srgbClr val="8AD9E4"/>
                      </a:solidFill>
                      <a:prstDash val="solid"/>
                      <a:round/>
                      <a:headEnd type="none" w="sm" len="sm"/>
                      <a:tailEnd type="none" w="sm" len="sm"/>
                    </a:lnR>
                    <a:lnT w="12700" cap="flat" cmpd="sng">
                      <a:solidFill>
                        <a:srgbClr val="8AD9E4"/>
                      </a:solidFill>
                      <a:prstDash val="solid"/>
                      <a:round/>
                      <a:headEnd type="none" w="sm" len="sm"/>
                      <a:tailEnd type="none" w="sm" len="sm"/>
                    </a:lnT>
                    <a:lnB w="12700" cap="flat" cmpd="sng">
                      <a:solidFill>
                        <a:srgbClr val="8AD9E4"/>
                      </a:solidFill>
                      <a:prstDash val="solid"/>
                      <a:round/>
                      <a:headEnd type="none" w="sm" len="sm"/>
                      <a:tailEnd type="none" w="sm" len="sm"/>
                    </a:lnB>
                  </a:tcPr>
                </a:tc>
                <a:extLst>
                  <a:ext uri="{0D108BD9-81ED-4DB2-BD59-A6C34878D82A}">
                    <a16:rowId xmlns:a16="http://schemas.microsoft.com/office/drawing/2014/main" val="10000"/>
                  </a:ext>
                </a:extLst>
              </a:tr>
              <a:tr h="1774675">
                <a:tc>
                  <a:txBody>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chemeClr val="dk1"/>
                          </a:solidFill>
                          <a:latin typeface="Cabin"/>
                          <a:ea typeface="Cabin"/>
                          <a:cs typeface="Cabin"/>
                          <a:sym typeface="Cabin"/>
                        </a:rPr>
                        <a:t>Transformación</a:t>
                      </a:r>
                      <a:r>
                        <a:rPr lang="es-CL" sz="1600" u="none" strike="noStrike" cap="none">
                          <a:solidFill>
                            <a:schemeClr val="dk1"/>
                          </a:solidFill>
                          <a:latin typeface="Cabin"/>
                          <a:ea typeface="Cabin"/>
                          <a:cs typeface="Cabin"/>
                          <a:sym typeface="Cabin"/>
                        </a:rPr>
                        <a:t> </a:t>
                      </a:r>
                      <a:endParaRPr sz="1600" u="none" strike="noStrike" cap="none"/>
                    </a:p>
                    <a:p>
                      <a:pPr marL="0" marR="0" lvl="0" indent="0" algn="l" rtl="0">
                        <a:lnSpc>
                          <a:spcPct val="100000"/>
                        </a:lnSpc>
                        <a:spcBef>
                          <a:spcPts val="0"/>
                        </a:spcBef>
                        <a:spcAft>
                          <a:spcPts val="0"/>
                        </a:spcAft>
                        <a:buClr>
                          <a:srgbClr val="000000"/>
                        </a:buClr>
                        <a:buSzPts val="1600"/>
                        <a:buFont typeface="Arial"/>
                        <a:buNone/>
                      </a:pPr>
                      <a:r>
                        <a:rPr lang="es-CL" sz="1600" u="none" strike="noStrike" cap="none">
                          <a:solidFill>
                            <a:schemeClr val="dk1"/>
                          </a:solidFill>
                          <a:latin typeface="Cabin"/>
                          <a:ea typeface="Cabin"/>
                          <a:cs typeface="Cabin"/>
                          <a:sym typeface="Cabin"/>
                        </a:rPr>
                        <a:t>¿Cómo podríamos?</a:t>
                      </a:r>
                      <a:endParaRPr sz="1600" u="none" strike="noStrike" cap="none">
                        <a:solidFill>
                          <a:schemeClr val="dk1"/>
                        </a:solidFill>
                        <a:latin typeface="Cabin"/>
                        <a:ea typeface="Cabin"/>
                        <a:cs typeface="Cabin"/>
                        <a:sym typeface="Cabin"/>
                      </a:endParaRPr>
                    </a:p>
                  </a:txBody>
                  <a:tcPr marL="45900" marR="45900" marT="39400" marB="39400" anchor="ctr">
                    <a:lnL w="9525" cap="flat" cmpd="sng">
                      <a:solidFill>
                        <a:srgbClr val="FFFFFF"/>
                      </a:solidFill>
                      <a:prstDash val="solid"/>
                      <a:round/>
                      <a:headEnd type="none" w="sm" len="sm"/>
                      <a:tailEnd type="none" w="sm" len="sm"/>
                    </a:lnL>
                    <a:lnR w="12700" cap="flat" cmpd="sng">
                      <a:solidFill>
                        <a:srgbClr val="8AD9E4"/>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E98EF"/>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s-CL" sz="1800" b="0" u="none" strike="noStrike" cap="none">
                          <a:solidFill>
                            <a:srgbClr val="FF0000"/>
                          </a:solidFill>
                          <a:latin typeface="Cabin"/>
                          <a:ea typeface="Cabin"/>
                          <a:cs typeface="Cabin"/>
                          <a:sym typeface="Cabin"/>
                        </a:rPr>
                        <a:t>¿Cómo podríamos hacer </a:t>
                      </a:r>
                      <a:r>
                        <a:rPr lang="es-CL" sz="1800" b="0" u="none" strike="noStrike" cap="none">
                          <a:latin typeface="Cabin"/>
                          <a:ea typeface="Cabin"/>
                          <a:cs typeface="Cabin"/>
                          <a:sym typeface="Cabin"/>
                        </a:rPr>
                        <a:t>un mecanismo </a:t>
                      </a:r>
                      <a:r>
                        <a:rPr lang="es-CL" sz="1800" b="0" i="0" u="none" strike="noStrike" cap="none">
                          <a:solidFill>
                            <a:srgbClr val="000000"/>
                          </a:solidFill>
                          <a:latin typeface="Cabin"/>
                          <a:ea typeface="Cabin"/>
                          <a:cs typeface="Cabin"/>
                          <a:sym typeface="Cabin"/>
                        </a:rPr>
                        <a:t>que permita que la comida llegue en las mismas condiciones de cómo fue servida</a:t>
                      </a:r>
                      <a:r>
                        <a:rPr lang="es-CL" sz="1800" b="1" u="none" strike="noStrike" cap="none">
                          <a:solidFill>
                            <a:srgbClr val="FF0000"/>
                          </a:solidFill>
                          <a:latin typeface="Cabin"/>
                          <a:ea typeface="Cabin"/>
                          <a:cs typeface="Cabin"/>
                          <a:sym typeface="Cabin"/>
                        </a:rPr>
                        <a:t> </a:t>
                      </a:r>
                      <a:r>
                        <a:rPr lang="es-CL" sz="1800" b="0" u="none" strike="noStrike" cap="none">
                          <a:latin typeface="Cabin"/>
                          <a:ea typeface="Cabin"/>
                          <a:cs typeface="Cabin"/>
                          <a:sym typeface="Cabin"/>
                        </a:rPr>
                        <a:t>para que no llegue revuelta?</a:t>
                      </a:r>
                      <a:endParaRPr sz="1600" u="none" strike="noStrike" cap="none"/>
                    </a:p>
                    <a:p>
                      <a:pPr marL="0" marR="0" lvl="0" indent="0" algn="just" rtl="0">
                        <a:lnSpc>
                          <a:spcPct val="100000"/>
                        </a:lnSpc>
                        <a:spcBef>
                          <a:spcPts val="0"/>
                        </a:spcBef>
                        <a:spcAft>
                          <a:spcPts val="0"/>
                        </a:spcAft>
                        <a:buClr>
                          <a:srgbClr val="000000"/>
                        </a:buClr>
                        <a:buSzPts val="1400"/>
                        <a:buFont typeface="Arial"/>
                        <a:buNone/>
                      </a:pPr>
                      <a:endParaRPr sz="1800" b="0" u="none" strike="noStrike" cap="none">
                        <a:latin typeface="Cabin"/>
                        <a:ea typeface="Cabin"/>
                        <a:cs typeface="Cabin"/>
                        <a:sym typeface="Cabin"/>
                      </a:endParaRPr>
                    </a:p>
                  </a:txBody>
                  <a:tcPr marL="30575" marR="30575" marT="0" marB="0" anchor="ctr">
                    <a:lnL w="12700" cap="flat" cmpd="sng">
                      <a:solidFill>
                        <a:srgbClr val="8AD9E4"/>
                      </a:solidFill>
                      <a:prstDash val="solid"/>
                      <a:round/>
                      <a:headEnd type="none" w="sm" len="sm"/>
                      <a:tailEnd type="none" w="sm" len="sm"/>
                    </a:lnL>
                    <a:lnR w="12700" cap="flat" cmpd="sng">
                      <a:solidFill>
                        <a:srgbClr val="8AD9E4"/>
                      </a:solidFill>
                      <a:prstDash val="solid"/>
                      <a:round/>
                      <a:headEnd type="none" w="sm" len="sm"/>
                      <a:tailEnd type="none" w="sm" len="sm"/>
                    </a:lnR>
                    <a:lnT w="12700" cap="flat" cmpd="sng">
                      <a:solidFill>
                        <a:srgbClr val="8AD9E4"/>
                      </a:solidFill>
                      <a:prstDash val="solid"/>
                      <a:round/>
                      <a:headEnd type="none" w="sm" len="sm"/>
                      <a:tailEnd type="none" w="sm" len="sm"/>
                    </a:lnT>
                    <a:lnB w="12700" cap="flat" cmpd="sng">
                      <a:solidFill>
                        <a:srgbClr val="8AD9E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06" name="Google Shape;706;g2ba857a6522_0_440"/>
          <p:cNvSpPr txBox="1"/>
          <p:nvPr/>
        </p:nvSpPr>
        <p:spPr>
          <a:xfrm>
            <a:off x="1532447" y="1788112"/>
            <a:ext cx="6727200" cy="4617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s-CL" sz="1800" b="0" i="0" u="none" strike="noStrike" cap="none">
                <a:solidFill>
                  <a:srgbClr val="000000"/>
                </a:solidFill>
                <a:latin typeface="Cabin"/>
                <a:ea typeface="Cabin"/>
                <a:cs typeface="Cabin"/>
                <a:sym typeface="Cabin"/>
              </a:rPr>
              <a:t>Transformar la oportunidad a la pregunta:</a:t>
            </a:r>
            <a:r>
              <a:rPr lang="es-CL" sz="1800" b="1" i="0" u="none" strike="noStrike" cap="none">
                <a:solidFill>
                  <a:srgbClr val="A385D3"/>
                </a:solidFill>
                <a:latin typeface="Arvo"/>
                <a:ea typeface="Arvo"/>
                <a:cs typeface="Arvo"/>
                <a:sym typeface="Arvo"/>
              </a:rPr>
              <a:t> ¿Cómo podríamos?</a:t>
            </a:r>
            <a:endParaRPr sz="1400" b="0" i="0" u="none" strike="noStrike" cap="none">
              <a:solidFill>
                <a:schemeClr val="dk1"/>
              </a:solidFill>
              <a:latin typeface="Cabin"/>
              <a:ea typeface="Cabin"/>
              <a:cs typeface="Cabin"/>
              <a:sym typeface="Cabin"/>
            </a:endParaRPr>
          </a:p>
        </p:txBody>
      </p:sp>
      <p:sp>
        <p:nvSpPr>
          <p:cNvPr id="707" name="Google Shape;707;g2ba857a6522_0_440"/>
          <p:cNvSpPr txBox="1"/>
          <p:nvPr/>
        </p:nvSpPr>
        <p:spPr>
          <a:xfrm>
            <a:off x="296120" y="957100"/>
            <a:ext cx="7509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1" i="0" u="none" strike="noStrike" cap="none">
                <a:solidFill>
                  <a:srgbClr val="575757"/>
                </a:solidFill>
                <a:latin typeface="Arvo"/>
                <a:ea typeface="Arvo"/>
                <a:cs typeface="Arvo"/>
                <a:sym typeface="Arvo"/>
              </a:rPr>
              <a:t>TÉCNICAS PARA LA IDEACIÓN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2ba857a6522_0_446"/>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713" name="Google Shape;713;g2ba857a6522_0_446"/>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714" name="Google Shape;714;g2ba857a6522_0_446"/>
          <p:cNvSpPr txBox="1"/>
          <p:nvPr/>
        </p:nvSpPr>
        <p:spPr>
          <a:xfrm>
            <a:off x="3256103" y="6675863"/>
            <a:ext cx="4367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Cabin"/>
              <a:ea typeface="Cabin"/>
              <a:cs typeface="Cabin"/>
              <a:sym typeface="Cabin"/>
            </a:endParaRPr>
          </a:p>
        </p:txBody>
      </p:sp>
      <p:sp>
        <p:nvSpPr>
          <p:cNvPr id="715" name="Google Shape;715;g2ba857a6522_0_446"/>
          <p:cNvSpPr txBox="1"/>
          <p:nvPr/>
        </p:nvSpPr>
        <p:spPr>
          <a:xfrm>
            <a:off x="3685519" y="6484535"/>
            <a:ext cx="2851200" cy="5388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2300" b="0" i="0" u="none" strike="noStrike" cap="none">
              <a:solidFill>
                <a:srgbClr val="000000"/>
              </a:solidFill>
              <a:latin typeface="Cabin"/>
              <a:ea typeface="Cabin"/>
              <a:cs typeface="Cabin"/>
              <a:sym typeface="Cabin"/>
            </a:endParaRPr>
          </a:p>
        </p:txBody>
      </p:sp>
      <p:sp>
        <p:nvSpPr>
          <p:cNvPr id="716" name="Google Shape;716;g2ba857a6522_0_446"/>
          <p:cNvSpPr txBox="1"/>
          <p:nvPr/>
        </p:nvSpPr>
        <p:spPr>
          <a:xfrm>
            <a:off x="1396929" y="5933887"/>
            <a:ext cx="73026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3800" b="0" i="0" u="none" strike="noStrike" cap="none">
                <a:solidFill>
                  <a:srgbClr val="000000"/>
                </a:solidFill>
                <a:highlight>
                  <a:srgbClr val="AE98EF"/>
                </a:highlight>
                <a:latin typeface="Arvo"/>
                <a:ea typeface="Arvo"/>
                <a:cs typeface="Arvo"/>
                <a:sym typeface="Arvo"/>
              </a:rPr>
              <a:t>ACTIVIDAD</a:t>
            </a:r>
            <a:endParaRPr sz="3800" b="1" i="0" u="none" strike="noStrike" cap="none">
              <a:solidFill>
                <a:srgbClr val="000000"/>
              </a:solidFill>
              <a:highlight>
                <a:srgbClr val="AE98EF"/>
              </a:highlight>
              <a:latin typeface="Arvo"/>
              <a:ea typeface="Arvo"/>
              <a:cs typeface="Arvo"/>
              <a:sym typeface="Arvo"/>
            </a:endParaRPr>
          </a:p>
        </p:txBody>
      </p:sp>
      <p:sp>
        <p:nvSpPr>
          <p:cNvPr id="717" name="Google Shape;717;g2ba857a6522_0_446"/>
          <p:cNvSpPr txBox="1"/>
          <p:nvPr/>
        </p:nvSpPr>
        <p:spPr>
          <a:xfrm>
            <a:off x="2456649" y="6484535"/>
            <a:ext cx="5270700" cy="5388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2300" b="0" i="0" u="none" strike="noStrike" cap="none">
                <a:solidFill>
                  <a:srgbClr val="000000"/>
                </a:solidFill>
                <a:latin typeface="Cabin"/>
                <a:ea typeface="Cabin"/>
                <a:cs typeface="Cabin"/>
                <a:sym typeface="Cabin"/>
              </a:rPr>
              <a:t>PROPONIENDO SOLUCIONES</a:t>
            </a:r>
            <a:endParaRPr sz="2300" b="0" i="0" u="none" strike="noStrike" cap="none">
              <a:solidFill>
                <a:srgbClr val="000000"/>
              </a:solidFill>
              <a:latin typeface="Cabin"/>
              <a:ea typeface="Cabin"/>
              <a:cs typeface="Cabin"/>
              <a:sym typeface="Cabin"/>
            </a:endParaRPr>
          </a:p>
        </p:txBody>
      </p:sp>
      <p:pic>
        <p:nvPicPr>
          <p:cNvPr id="718" name="Google Shape;718;g2ba857a6522_0_446"/>
          <p:cNvPicPr preferRelativeResize="0"/>
          <p:nvPr/>
        </p:nvPicPr>
        <p:blipFill rotWithShape="1">
          <a:blip r:embed="rId3">
            <a:alphaModFix/>
          </a:blip>
          <a:srcRect/>
          <a:stretch/>
        </p:blipFill>
        <p:spPr>
          <a:xfrm>
            <a:off x="4208458" y="3161205"/>
            <a:ext cx="1679602" cy="1729237"/>
          </a:xfrm>
          <a:prstGeom prst="rect">
            <a:avLst/>
          </a:prstGeom>
          <a:noFill/>
          <a:ln>
            <a:noFill/>
          </a:ln>
        </p:spPr>
      </p:pic>
      <p:pic>
        <p:nvPicPr>
          <p:cNvPr id="719" name="Google Shape;719;g2ba857a6522_0_446"/>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
          <p:cNvSpPr/>
          <p:nvPr/>
        </p:nvSpPr>
        <p:spPr>
          <a:xfrm>
            <a:off x="19150" y="19150"/>
            <a:ext cx="10044000" cy="7740000"/>
          </a:xfrm>
          <a:prstGeom prst="rect">
            <a:avLst/>
          </a:prstGeom>
          <a:solidFill>
            <a:srgbClr val="E8ED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17" name="Google Shape;217;p2"/>
          <p:cNvPicPr preferRelativeResize="0"/>
          <p:nvPr/>
        </p:nvPicPr>
        <p:blipFill rotWithShape="1">
          <a:blip r:embed="rId3">
            <a:alphaModFix/>
          </a:blip>
          <a:srcRect l="18885" t="15649" r="20075" b="5906"/>
          <a:stretch/>
        </p:blipFill>
        <p:spPr>
          <a:xfrm>
            <a:off x="19150" y="241162"/>
            <a:ext cx="10044000" cy="72576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g2ba857a6522_0_463"/>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
              <a:buNone/>
            </a:pPr>
            <a:endParaRPr/>
          </a:p>
        </p:txBody>
      </p:sp>
      <p:sp>
        <p:nvSpPr>
          <p:cNvPr id="734" name="Google Shape;734;g2ba857a6522_0_463"/>
          <p:cNvSpPr txBox="1"/>
          <p:nvPr/>
        </p:nvSpPr>
        <p:spPr>
          <a:xfrm>
            <a:off x="1725008" y="2558348"/>
            <a:ext cx="4188600" cy="3786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2400" b="0" i="0" u="none" strike="noStrike" cap="none">
                <a:solidFill>
                  <a:srgbClr val="000000"/>
                </a:solidFill>
                <a:latin typeface="Cabin"/>
                <a:ea typeface="Cabin"/>
                <a:cs typeface="Cabin"/>
                <a:sym typeface="Cabin"/>
              </a:rPr>
              <a:t>Nos ayudaremos con algunas preguntas para </a:t>
            </a:r>
            <a:r>
              <a:rPr lang="es-CL" sz="2400" b="1" i="0" u="none" strike="noStrike" cap="none">
                <a:solidFill>
                  <a:schemeClr val="lt1"/>
                </a:solidFill>
                <a:highlight>
                  <a:schemeClr val="accent2"/>
                </a:highlight>
                <a:latin typeface="Cabin"/>
                <a:ea typeface="Cabin"/>
                <a:cs typeface="Cabin"/>
                <a:sym typeface="Cabin"/>
              </a:rPr>
              <a:t>DETONAR NUEVAS IDEAS</a:t>
            </a:r>
            <a:r>
              <a:rPr lang="es-CL" sz="2400" b="0" i="0" u="none" strike="noStrike" cap="none">
                <a:solidFill>
                  <a:schemeClr val="lt1"/>
                </a:solidFill>
                <a:highlight>
                  <a:schemeClr val="accent2"/>
                </a:highlight>
                <a:latin typeface="Cabin"/>
                <a:ea typeface="Cabin"/>
                <a:cs typeface="Cabin"/>
                <a:sym typeface="Cabin"/>
              </a:rPr>
              <a:t>.</a:t>
            </a:r>
            <a:r>
              <a:rPr lang="es-CL" sz="2400" b="0" i="0" u="none" strike="noStrike" cap="none">
                <a:solidFill>
                  <a:schemeClr val="lt1"/>
                </a:solidFill>
                <a:highlight>
                  <a:srgbClr val="AE98EF"/>
                </a:highlight>
                <a:latin typeface="Cabin"/>
                <a:ea typeface="Cabin"/>
                <a:cs typeface="Cabin"/>
                <a:sym typeface="Cabin"/>
              </a:rPr>
              <a:t> </a:t>
            </a:r>
            <a:endParaRPr sz="2400" b="0" i="0" u="none" strike="noStrike" cap="none">
              <a:solidFill>
                <a:schemeClr val="lt1"/>
              </a:solidFill>
              <a:highlight>
                <a:srgbClr val="AE98EF"/>
              </a:highlight>
              <a:latin typeface="Cabin"/>
              <a:ea typeface="Cabin"/>
              <a:cs typeface="Cabin"/>
              <a:sym typeface="Cabin"/>
            </a:endParaRPr>
          </a:p>
          <a:p>
            <a:pPr marL="0" marR="0" lvl="0" indent="0" algn="l" rtl="0">
              <a:lnSpc>
                <a:spcPct val="150000"/>
              </a:lnSpc>
              <a:spcBef>
                <a:spcPts val="0"/>
              </a:spcBef>
              <a:spcAft>
                <a:spcPts val="0"/>
              </a:spcAft>
              <a:buNone/>
            </a:pPr>
            <a:r>
              <a:rPr lang="es-CL" sz="2400" b="0" i="0" u="none" strike="noStrike" cap="none">
                <a:solidFill>
                  <a:srgbClr val="000000"/>
                </a:solidFill>
                <a:latin typeface="Cabin"/>
                <a:ea typeface="Cabin"/>
                <a:cs typeface="Cabin"/>
                <a:sym typeface="Cabin"/>
              </a:rPr>
              <a:t>Cada estudiante pensará ideas posibles según la pregunta e imagen que verán a continuación. </a:t>
            </a:r>
            <a:endParaRPr sz="2400" b="0" i="0" u="none" strike="noStrike" cap="none">
              <a:solidFill>
                <a:srgbClr val="000000"/>
              </a:solidFill>
              <a:latin typeface="Cabin"/>
              <a:ea typeface="Cabin"/>
              <a:cs typeface="Cabin"/>
              <a:sym typeface="Cabin"/>
            </a:endParaRPr>
          </a:p>
        </p:txBody>
      </p:sp>
      <p:sp>
        <p:nvSpPr>
          <p:cNvPr id="735" name="Google Shape;735;g2ba857a6522_0_463"/>
          <p:cNvSpPr txBox="1"/>
          <p:nvPr/>
        </p:nvSpPr>
        <p:spPr>
          <a:xfrm>
            <a:off x="213422" y="1234725"/>
            <a:ext cx="6815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1" i="0" u="none" strike="noStrike" cap="none">
                <a:solidFill>
                  <a:srgbClr val="575757"/>
                </a:solidFill>
                <a:latin typeface="Arvo"/>
                <a:ea typeface="Arvo"/>
                <a:cs typeface="Arvo"/>
                <a:sym typeface="Arvo"/>
              </a:rPr>
              <a:t>DETONADORES </a:t>
            </a:r>
            <a:r>
              <a:rPr lang="es-CL" sz="2400" b="1" i="0" u="none" strike="noStrike" cap="none">
                <a:solidFill>
                  <a:schemeClr val="dk1"/>
                </a:solidFill>
                <a:latin typeface="Arvo"/>
                <a:ea typeface="Arvo"/>
                <a:cs typeface="Arvo"/>
                <a:sym typeface="Arvo"/>
              </a:rPr>
              <a:t>DE INSPIRACIÓN</a:t>
            </a:r>
            <a:endParaRPr sz="1400" b="0" i="0" u="none" strike="noStrike" cap="none">
              <a:solidFill>
                <a:schemeClr val="dk1"/>
              </a:solidFill>
              <a:latin typeface="Arial"/>
              <a:ea typeface="Arial"/>
              <a:cs typeface="Arial"/>
              <a:sym typeface="Arial"/>
            </a:endParaRPr>
          </a:p>
        </p:txBody>
      </p:sp>
      <p:pic>
        <p:nvPicPr>
          <p:cNvPr id="736" name="Google Shape;736;g2ba857a6522_0_463" descr="Detonador - Iconos gratis de industria"/>
          <p:cNvPicPr preferRelativeResize="0"/>
          <p:nvPr/>
        </p:nvPicPr>
        <p:blipFill rotWithShape="1">
          <a:blip r:embed="rId3">
            <a:alphaModFix/>
          </a:blip>
          <a:srcRect/>
          <a:stretch/>
        </p:blipFill>
        <p:spPr>
          <a:xfrm>
            <a:off x="6347122" y="1932873"/>
            <a:ext cx="1689219" cy="1689219"/>
          </a:xfrm>
          <a:prstGeom prst="rect">
            <a:avLst/>
          </a:prstGeom>
          <a:noFill/>
          <a:ln>
            <a:noFill/>
          </a:ln>
        </p:spPr>
      </p:pic>
      <p:sp>
        <p:nvSpPr>
          <p:cNvPr id="737" name="Google Shape;737;g2ba857a6522_0_463"/>
          <p:cNvSpPr/>
          <p:nvPr/>
        </p:nvSpPr>
        <p:spPr>
          <a:xfrm>
            <a:off x="6605881" y="4911600"/>
            <a:ext cx="1432200" cy="1267800"/>
          </a:xfrm>
          <a:prstGeom prst="ellipse">
            <a:avLst/>
          </a:prstGeom>
          <a:gradFill>
            <a:gsLst>
              <a:gs pos="0">
                <a:srgbClr val="BBBBBB"/>
              </a:gs>
              <a:gs pos="35000">
                <a:srgbClr val="CFCFCF"/>
              </a:gs>
              <a:gs pos="100000">
                <a:srgbClr val="EDEDED"/>
              </a:gs>
            </a:gsLst>
            <a:lin ang="16200038" scaled="0"/>
          </a:gradFill>
          <a:ln w="38100" cap="flat" cmpd="sng">
            <a:solidFill>
              <a:srgbClr val="AE98EF"/>
            </a:solidFill>
            <a:prstDash val="solid"/>
            <a:round/>
            <a:headEnd type="none" w="sm" len="sm"/>
            <a:tailEnd type="none" w="sm" len="sm"/>
          </a:ln>
          <a:effectLst>
            <a:outerShdw blurRad="40000" dist="20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rgbClr val="AE98EF"/>
                </a:solidFill>
                <a:latin typeface="Calibri"/>
                <a:ea typeface="Calibri"/>
                <a:cs typeface="Calibri"/>
                <a:sym typeface="Calibri"/>
              </a:rPr>
              <a:t>1 minuto </a:t>
            </a:r>
            <a:endParaRPr sz="1400" b="0" i="0" u="none" strike="noStrike" cap="none">
              <a:solidFill>
                <a:srgbClr val="AE98EF"/>
              </a:solidFill>
              <a:latin typeface="Arial"/>
              <a:ea typeface="Arial"/>
              <a:cs typeface="Arial"/>
              <a:sym typeface="Arial"/>
            </a:endParaRPr>
          </a:p>
        </p:txBody>
      </p:sp>
      <p:pic>
        <p:nvPicPr>
          <p:cNvPr id="738" name="Google Shape;738;g2ba857a6522_0_463"/>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g2ba857a6522_0_472"/>
          <p:cNvPicPr preferRelativeResize="0"/>
          <p:nvPr/>
        </p:nvPicPr>
        <p:blipFill>
          <a:blip r:embed="rId3">
            <a:alphaModFix/>
          </a:blip>
          <a:stretch>
            <a:fillRect/>
          </a:stretch>
        </p:blipFill>
        <p:spPr>
          <a:xfrm>
            <a:off x="701750" y="2014148"/>
            <a:ext cx="8640502" cy="5758928"/>
          </a:xfrm>
          <a:prstGeom prst="rect">
            <a:avLst/>
          </a:prstGeom>
          <a:noFill/>
          <a:ln>
            <a:noFill/>
          </a:ln>
        </p:spPr>
      </p:pic>
      <p:sp>
        <p:nvSpPr>
          <p:cNvPr id="744" name="Google Shape;744;g2ba857a6522_0_472"/>
          <p:cNvSpPr txBox="1"/>
          <p:nvPr/>
        </p:nvSpPr>
        <p:spPr>
          <a:xfrm>
            <a:off x="734128" y="699550"/>
            <a:ext cx="6609000" cy="7479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CL" sz="2200" b="1" i="0" u="none" strike="noStrike" cap="none">
                <a:solidFill>
                  <a:srgbClr val="000000"/>
                </a:solidFill>
                <a:latin typeface="Arvo"/>
                <a:ea typeface="Arvo"/>
                <a:cs typeface="Arvo"/>
                <a:sym typeface="Arvo"/>
              </a:rPr>
              <a:t>¿CÓMO </a:t>
            </a:r>
            <a:r>
              <a:rPr lang="es-CL" sz="2200" b="1">
                <a:latin typeface="Arvo"/>
                <a:ea typeface="Arvo"/>
                <a:cs typeface="Arvo"/>
                <a:sym typeface="Arvo"/>
              </a:rPr>
              <a:t>RESOLVERÍAN EL PROBLEMA</a:t>
            </a:r>
            <a:r>
              <a:rPr lang="es-CL" sz="2200" b="1" i="0" u="none" strike="noStrike" cap="none">
                <a:solidFill>
                  <a:srgbClr val="000000"/>
                </a:solidFill>
                <a:latin typeface="Arvo"/>
                <a:ea typeface="Arvo"/>
                <a:cs typeface="Arvo"/>
                <a:sym typeface="Arvo"/>
              </a:rPr>
              <a:t> …</a:t>
            </a:r>
            <a:endParaRPr sz="2200" b="1" i="0" u="none" strike="noStrike" cap="none">
              <a:solidFill>
                <a:srgbClr val="000000"/>
              </a:solidFill>
              <a:latin typeface="Arvo"/>
              <a:ea typeface="Arvo"/>
              <a:cs typeface="Arvo"/>
              <a:sym typeface="Arvo"/>
            </a:endParaRPr>
          </a:p>
          <a:p>
            <a:pPr marL="0" marR="0" lvl="0" indent="0" algn="l" rtl="0">
              <a:lnSpc>
                <a:spcPct val="150000"/>
              </a:lnSpc>
              <a:spcBef>
                <a:spcPts val="1600"/>
              </a:spcBef>
              <a:spcAft>
                <a:spcPts val="1600"/>
              </a:spcAft>
              <a:buNone/>
            </a:pPr>
            <a:endParaRPr sz="1400" b="0" i="0" u="none" strike="noStrike" cap="none">
              <a:solidFill>
                <a:srgbClr val="000000"/>
              </a:solidFill>
              <a:latin typeface="Arvo"/>
              <a:ea typeface="Arvo"/>
              <a:cs typeface="Arvo"/>
              <a:sym typeface="Arvo"/>
            </a:endParaRPr>
          </a:p>
        </p:txBody>
      </p:sp>
      <p:sp>
        <p:nvSpPr>
          <p:cNvPr id="745" name="Google Shape;745;g2ba857a6522_0_472"/>
          <p:cNvSpPr txBox="1"/>
          <p:nvPr/>
        </p:nvSpPr>
        <p:spPr>
          <a:xfrm>
            <a:off x="734113" y="1447450"/>
            <a:ext cx="2967600" cy="490500"/>
          </a:xfrm>
          <a:prstGeom prst="rect">
            <a:avLst/>
          </a:prstGeom>
          <a:noFill/>
          <a:ln>
            <a:noFill/>
          </a:ln>
        </p:spPr>
        <p:txBody>
          <a:bodyPr spcFirstLastPara="1" wrap="square" lIns="91425" tIns="91425" rIns="91425" bIns="91425" anchor="ctr" anchorCtr="0">
            <a:noAutofit/>
          </a:bodyPr>
          <a:lstStyle/>
          <a:p>
            <a:pPr marL="0" marR="0" lvl="0" indent="0" algn="just" rtl="0">
              <a:lnSpc>
                <a:spcPct val="120000"/>
              </a:lnSpc>
              <a:spcBef>
                <a:spcPts val="0"/>
              </a:spcBef>
              <a:spcAft>
                <a:spcPts val="0"/>
              </a:spcAft>
              <a:buNone/>
            </a:pPr>
            <a:r>
              <a:rPr lang="es-CL" sz="2200" b="1">
                <a:solidFill>
                  <a:schemeClr val="lt1"/>
                </a:solidFill>
                <a:highlight>
                  <a:schemeClr val="accent2"/>
                </a:highlight>
                <a:latin typeface="Arvo"/>
                <a:ea typeface="Arvo"/>
                <a:cs typeface="Arvo"/>
                <a:sym typeface="Arvo"/>
              </a:rPr>
              <a:t>En el futuro</a:t>
            </a:r>
            <a:endParaRPr sz="2200" b="1" i="0" u="none" strike="noStrike" cap="none">
              <a:solidFill>
                <a:schemeClr val="lt1"/>
              </a:solidFill>
              <a:highlight>
                <a:schemeClr val="accent2"/>
              </a:highlight>
              <a:latin typeface="Arvo"/>
              <a:ea typeface="Arvo"/>
              <a:cs typeface="Arvo"/>
              <a:sym typeface="Arvo"/>
            </a:endParaRPr>
          </a:p>
        </p:txBody>
      </p:sp>
      <p:sp>
        <p:nvSpPr>
          <p:cNvPr id="746" name="Google Shape;746;g2ba857a6522_0_472"/>
          <p:cNvSpPr/>
          <p:nvPr/>
        </p:nvSpPr>
        <p:spPr>
          <a:xfrm>
            <a:off x="8094289" y="6472200"/>
            <a:ext cx="1215600" cy="1267800"/>
          </a:xfrm>
          <a:prstGeom prst="ellipse">
            <a:avLst/>
          </a:prstGeom>
          <a:gradFill>
            <a:gsLst>
              <a:gs pos="0">
                <a:srgbClr val="BBBBBB"/>
              </a:gs>
              <a:gs pos="35000">
                <a:srgbClr val="CFCFCF"/>
              </a:gs>
              <a:gs pos="100000">
                <a:srgbClr val="EDEDED"/>
              </a:gs>
            </a:gsLst>
            <a:lin ang="16200038" scaled="0"/>
          </a:gradFill>
          <a:ln w="38100" cap="flat" cmpd="sng">
            <a:solidFill>
              <a:srgbClr val="C00000"/>
            </a:solidFill>
            <a:prstDash val="solid"/>
            <a:round/>
            <a:headEnd type="none" w="sm" len="sm"/>
            <a:tailEnd type="none" w="sm" len="sm"/>
          </a:ln>
          <a:effectLst>
            <a:outerShdw blurRad="40000" dist="20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rgbClr val="C00000"/>
                </a:solidFill>
                <a:latin typeface="Calibri"/>
                <a:ea typeface="Calibri"/>
                <a:cs typeface="Calibri"/>
                <a:sym typeface="Calibri"/>
              </a:rPr>
              <a:t>1 minuto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1" name="Google Shape;751;g2ba857a6522_0_479"/>
          <p:cNvPicPr preferRelativeResize="0"/>
          <p:nvPr/>
        </p:nvPicPr>
        <p:blipFill>
          <a:blip r:embed="rId3">
            <a:alphaModFix/>
          </a:blip>
          <a:stretch>
            <a:fillRect/>
          </a:stretch>
        </p:blipFill>
        <p:spPr>
          <a:xfrm>
            <a:off x="734113" y="2024200"/>
            <a:ext cx="8575780" cy="5715801"/>
          </a:xfrm>
          <a:prstGeom prst="rect">
            <a:avLst/>
          </a:prstGeom>
          <a:noFill/>
          <a:ln>
            <a:noFill/>
          </a:ln>
        </p:spPr>
      </p:pic>
      <p:sp>
        <p:nvSpPr>
          <p:cNvPr id="752" name="Google Shape;752;g2ba857a6522_0_479"/>
          <p:cNvSpPr/>
          <p:nvPr/>
        </p:nvSpPr>
        <p:spPr>
          <a:xfrm>
            <a:off x="8094289" y="6472200"/>
            <a:ext cx="1215600" cy="1267800"/>
          </a:xfrm>
          <a:prstGeom prst="ellipse">
            <a:avLst/>
          </a:prstGeom>
          <a:gradFill>
            <a:gsLst>
              <a:gs pos="0">
                <a:srgbClr val="BBBBBB"/>
              </a:gs>
              <a:gs pos="35000">
                <a:srgbClr val="CFCFCF"/>
              </a:gs>
              <a:gs pos="100000">
                <a:srgbClr val="EDEDED"/>
              </a:gs>
            </a:gsLst>
            <a:lin ang="16200038" scaled="0"/>
          </a:gradFill>
          <a:ln w="38100" cap="flat" cmpd="sng">
            <a:solidFill>
              <a:srgbClr val="C00000"/>
            </a:solidFill>
            <a:prstDash val="solid"/>
            <a:round/>
            <a:headEnd type="none" w="sm" len="sm"/>
            <a:tailEnd type="none" w="sm" len="sm"/>
          </a:ln>
          <a:effectLst>
            <a:outerShdw blurRad="40000" dist="20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rgbClr val="C00000"/>
                </a:solidFill>
                <a:latin typeface="Calibri"/>
                <a:ea typeface="Calibri"/>
                <a:cs typeface="Calibri"/>
                <a:sym typeface="Calibri"/>
              </a:rPr>
              <a:t>1 minuto </a:t>
            </a:r>
            <a:endParaRPr sz="1400" b="0" i="0" u="none" strike="noStrike" cap="none">
              <a:solidFill>
                <a:srgbClr val="000000"/>
              </a:solidFill>
              <a:latin typeface="Arial"/>
              <a:ea typeface="Arial"/>
              <a:cs typeface="Arial"/>
              <a:sym typeface="Arial"/>
            </a:endParaRPr>
          </a:p>
        </p:txBody>
      </p:sp>
      <p:sp>
        <p:nvSpPr>
          <p:cNvPr id="753" name="Google Shape;753;g2ba857a6522_0_479"/>
          <p:cNvSpPr txBox="1"/>
          <p:nvPr/>
        </p:nvSpPr>
        <p:spPr>
          <a:xfrm>
            <a:off x="734113" y="699556"/>
            <a:ext cx="5280900" cy="7479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CL" sz="2200" b="1" i="0" u="none" strike="noStrike" cap="none">
                <a:solidFill>
                  <a:srgbClr val="000000"/>
                </a:solidFill>
                <a:latin typeface="Arvo"/>
                <a:ea typeface="Arvo"/>
                <a:cs typeface="Arvo"/>
                <a:sym typeface="Arvo"/>
              </a:rPr>
              <a:t>¿CÓMO SE RESOLVÍA …</a:t>
            </a:r>
            <a:endParaRPr sz="2200" b="1" i="0" u="none" strike="noStrike" cap="none">
              <a:solidFill>
                <a:srgbClr val="000000"/>
              </a:solidFill>
              <a:latin typeface="Arvo"/>
              <a:ea typeface="Arvo"/>
              <a:cs typeface="Arvo"/>
              <a:sym typeface="Arvo"/>
            </a:endParaRPr>
          </a:p>
          <a:p>
            <a:pPr marL="0" marR="0" lvl="0" indent="0" algn="l" rtl="0">
              <a:lnSpc>
                <a:spcPct val="150000"/>
              </a:lnSpc>
              <a:spcBef>
                <a:spcPts val="1600"/>
              </a:spcBef>
              <a:spcAft>
                <a:spcPts val="1600"/>
              </a:spcAft>
              <a:buNone/>
            </a:pPr>
            <a:endParaRPr sz="1400" b="0" i="0" u="none" strike="noStrike" cap="none">
              <a:solidFill>
                <a:srgbClr val="000000"/>
              </a:solidFill>
              <a:latin typeface="Arvo"/>
              <a:ea typeface="Arvo"/>
              <a:cs typeface="Arvo"/>
              <a:sym typeface="Arvo"/>
            </a:endParaRPr>
          </a:p>
        </p:txBody>
      </p:sp>
      <p:sp>
        <p:nvSpPr>
          <p:cNvPr id="754" name="Google Shape;754;g2ba857a6522_0_479"/>
          <p:cNvSpPr txBox="1"/>
          <p:nvPr/>
        </p:nvSpPr>
        <p:spPr>
          <a:xfrm>
            <a:off x="734113" y="1447450"/>
            <a:ext cx="2967600" cy="490500"/>
          </a:xfrm>
          <a:prstGeom prst="rect">
            <a:avLst/>
          </a:prstGeom>
          <a:noFill/>
          <a:ln>
            <a:noFill/>
          </a:ln>
        </p:spPr>
        <p:txBody>
          <a:bodyPr spcFirstLastPara="1" wrap="square" lIns="91425" tIns="91425" rIns="91425" bIns="91425" anchor="ctr" anchorCtr="0">
            <a:noAutofit/>
          </a:bodyPr>
          <a:lstStyle/>
          <a:p>
            <a:pPr marL="0" marR="0" lvl="0" indent="0" algn="just" rtl="0">
              <a:lnSpc>
                <a:spcPct val="120000"/>
              </a:lnSpc>
              <a:spcBef>
                <a:spcPts val="0"/>
              </a:spcBef>
              <a:spcAft>
                <a:spcPts val="0"/>
              </a:spcAft>
              <a:buNone/>
            </a:pPr>
            <a:r>
              <a:rPr lang="es-CL" sz="2200" b="1" i="0" u="none" strike="noStrike" cap="none">
                <a:solidFill>
                  <a:schemeClr val="lt1"/>
                </a:solidFill>
                <a:highlight>
                  <a:schemeClr val="accent2"/>
                </a:highlight>
                <a:latin typeface="Arvo"/>
                <a:ea typeface="Arvo"/>
                <a:cs typeface="Arvo"/>
                <a:sym typeface="Arvo"/>
              </a:rPr>
              <a:t>Hace 100 años?</a:t>
            </a:r>
            <a:endParaRPr sz="2200" b="1" i="0" u="none" strike="noStrike" cap="none">
              <a:solidFill>
                <a:schemeClr val="lt1"/>
              </a:solidFill>
              <a:highlight>
                <a:schemeClr val="accent2"/>
              </a:highlight>
              <a:latin typeface="Arvo"/>
              <a:ea typeface="Arvo"/>
              <a:cs typeface="Arvo"/>
              <a:sym typeface="Arv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g2ba857a6522_0_486"/>
          <p:cNvPicPr preferRelativeResize="0"/>
          <p:nvPr/>
        </p:nvPicPr>
        <p:blipFill>
          <a:blip r:embed="rId3">
            <a:alphaModFix/>
          </a:blip>
          <a:stretch>
            <a:fillRect/>
          </a:stretch>
        </p:blipFill>
        <p:spPr>
          <a:xfrm>
            <a:off x="748875" y="2043900"/>
            <a:ext cx="8546248" cy="5696101"/>
          </a:xfrm>
          <a:prstGeom prst="rect">
            <a:avLst/>
          </a:prstGeom>
          <a:noFill/>
          <a:ln>
            <a:noFill/>
          </a:ln>
        </p:spPr>
      </p:pic>
      <p:sp>
        <p:nvSpPr>
          <p:cNvPr id="760" name="Google Shape;760;g2ba857a6522_0_486"/>
          <p:cNvSpPr txBox="1"/>
          <p:nvPr/>
        </p:nvSpPr>
        <p:spPr>
          <a:xfrm>
            <a:off x="734128" y="699550"/>
            <a:ext cx="6476700" cy="7479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CL" sz="2200" b="1" i="0" u="none" strike="noStrike" cap="none">
                <a:solidFill>
                  <a:srgbClr val="000000"/>
                </a:solidFill>
                <a:latin typeface="Arvo"/>
                <a:ea typeface="Arvo"/>
                <a:cs typeface="Arvo"/>
                <a:sym typeface="Arvo"/>
              </a:rPr>
              <a:t>¿CÓMO </a:t>
            </a:r>
            <a:r>
              <a:rPr lang="es-CL" sz="2200" b="1">
                <a:latin typeface="Arvo"/>
                <a:ea typeface="Arvo"/>
                <a:cs typeface="Arvo"/>
                <a:sym typeface="Arvo"/>
              </a:rPr>
              <a:t>LO RESOLVERÍAS USANDO</a:t>
            </a:r>
            <a:r>
              <a:rPr lang="es-CL" sz="2200" b="1" i="0" u="none" strike="noStrike" cap="none">
                <a:solidFill>
                  <a:srgbClr val="000000"/>
                </a:solidFill>
                <a:latin typeface="Arvo"/>
                <a:ea typeface="Arvo"/>
                <a:cs typeface="Arvo"/>
                <a:sym typeface="Arvo"/>
              </a:rPr>
              <a:t> …</a:t>
            </a:r>
            <a:endParaRPr sz="2200" b="1" i="0" u="none" strike="noStrike" cap="none">
              <a:solidFill>
                <a:srgbClr val="000000"/>
              </a:solidFill>
              <a:latin typeface="Arvo"/>
              <a:ea typeface="Arvo"/>
              <a:cs typeface="Arvo"/>
              <a:sym typeface="Arvo"/>
            </a:endParaRPr>
          </a:p>
          <a:p>
            <a:pPr marL="0" marR="0" lvl="0" indent="0" algn="l" rtl="0">
              <a:lnSpc>
                <a:spcPct val="150000"/>
              </a:lnSpc>
              <a:spcBef>
                <a:spcPts val="1600"/>
              </a:spcBef>
              <a:spcAft>
                <a:spcPts val="1600"/>
              </a:spcAft>
              <a:buNone/>
            </a:pPr>
            <a:endParaRPr sz="1400" b="0" i="0" u="none" strike="noStrike" cap="none">
              <a:solidFill>
                <a:srgbClr val="000000"/>
              </a:solidFill>
              <a:latin typeface="Arvo"/>
              <a:ea typeface="Arvo"/>
              <a:cs typeface="Arvo"/>
              <a:sym typeface="Arvo"/>
            </a:endParaRPr>
          </a:p>
        </p:txBody>
      </p:sp>
      <p:sp>
        <p:nvSpPr>
          <p:cNvPr id="761" name="Google Shape;761;g2ba857a6522_0_486"/>
          <p:cNvSpPr txBox="1"/>
          <p:nvPr/>
        </p:nvSpPr>
        <p:spPr>
          <a:xfrm>
            <a:off x="734134" y="1447450"/>
            <a:ext cx="5120400" cy="490500"/>
          </a:xfrm>
          <a:prstGeom prst="rect">
            <a:avLst/>
          </a:prstGeom>
          <a:noFill/>
          <a:ln>
            <a:noFill/>
          </a:ln>
        </p:spPr>
        <p:txBody>
          <a:bodyPr spcFirstLastPara="1" wrap="square" lIns="91425" tIns="91425" rIns="91425" bIns="91425" anchor="ctr" anchorCtr="0">
            <a:noAutofit/>
          </a:bodyPr>
          <a:lstStyle/>
          <a:p>
            <a:pPr marL="0" marR="0" lvl="0" indent="0" algn="just" rtl="0">
              <a:lnSpc>
                <a:spcPct val="120000"/>
              </a:lnSpc>
              <a:spcBef>
                <a:spcPts val="0"/>
              </a:spcBef>
              <a:spcAft>
                <a:spcPts val="0"/>
              </a:spcAft>
              <a:buNone/>
            </a:pPr>
            <a:r>
              <a:rPr lang="es-CL" sz="2200" b="1">
                <a:solidFill>
                  <a:schemeClr val="lt1"/>
                </a:solidFill>
                <a:highlight>
                  <a:schemeClr val="accent2"/>
                </a:highlight>
                <a:latin typeface="Arvo"/>
                <a:ea typeface="Arvo"/>
                <a:cs typeface="Arvo"/>
                <a:sym typeface="Arvo"/>
              </a:rPr>
              <a:t>Inteligencia artificial</a:t>
            </a:r>
            <a:endParaRPr sz="2200" b="1" i="0" u="none" strike="noStrike" cap="none">
              <a:solidFill>
                <a:schemeClr val="lt1"/>
              </a:solidFill>
              <a:highlight>
                <a:schemeClr val="accent2"/>
              </a:highlight>
              <a:latin typeface="Arvo"/>
              <a:ea typeface="Arvo"/>
              <a:cs typeface="Arvo"/>
              <a:sym typeface="Arvo"/>
            </a:endParaRPr>
          </a:p>
        </p:txBody>
      </p:sp>
      <p:sp>
        <p:nvSpPr>
          <p:cNvPr id="762" name="Google Shape;762;g2ba857a6522_0_486"/>
          <p:cNvSpPr/>
          <p:nvPr/>
        </p:nvSpPr>
        <p:spPr>
          <a:xfrm>
            <a:off x="8094289" y="6472200"/>
            <a:ext cx="1215600" cy="1267800"/>
          </a:xfrm>
          <a:prstGeom prst="ellipse">
            <a:avLst/>
          </a:prstGeom>
          <a:gradFill>
            <a:gsLst>
              <a:gs pos="0">
                <a:srgbClr val="BBBBBB"/>
              </a:gs>
              <a:gs pos="35000">
                <a:srgbClr val="CFCFCF"/>
              </a:gs>
              <a:gs pos="100000">
                <a:srgbClr val="EDEDED"/>
              </a:gs>
            </a:gsLst>
            <a:lin ang="16200038" scaled="0"/>
          </a:gradFill>
          <a:ln w="38100" cap="flat" cmpd="sng">
            <a:solidFill>
              <a:srgbClr val="C00000"/>
            </a:solidFill>
            <a:prstDash val="solid"/>
            <a:round/>
            <a:headEnd type="none" w="sm" len="sm"/>
            <a:tailEnd type="none" w="sm" len="sm"/>
          </a:ln>
          <a:effectLst>
            <a:outerShdw blurRad="40000" dist="20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rgbClr val="C00000"/>
                </a:solidFill>
                <a:latin typeface="Calibri"/>
                <a:ea typeface="Calibri"/>
                <a:cs typeface="Calibri"/>
                <a:sym typeface="Calibri"/>
              </a:rPr>
              <a:t>1 minuto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g2ba857a6522_0_493"/>
          <p:cNvSpPr txBox="1"/>
          <p:nvPr/>
        </p:nvSpPr>
        <p:spPr>
          <a:xfrm>
            <a:off x="734128" y="699550"/>
            <a:ext cx="6476700" cy="7479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CL" sz="2200" b="1" i="0" u="none" strike="noStrike" cap="none">
                <a:solidFill>
                  <a:srgbClr val="000000"/>
                </a:solidFill>
                <a:latin typeface="Arvo"/>
                <a:ea typeface="Arvo"/>
                <a:cs typeface="Arvo"/>
                <a:sym typeface="Arvo"/>
              </a:rPr>
              <a:t>¿CÓMO </a:t>
            </a:r>
            <a:r>
              <a:rPr lang="es-CL" sz="2200" b="1">
                <a:latin typeface="Arvo"/>
                <a:ea typeface="Arvo"/>
                <a:cs typeface="Arvo"/>
                <a:sym typeface="Arvo"/>
              </a:rPr>
              <a:t>LO RESOLVERÍA</a:t>
            </a:r>
            <a:r>
              <a:rPr lang="es-CL" sz="2200" b="1" i="0" u="none" strike="noStrike" cap="none">
                <a:solidFill>
                  <a:srgbClr val="000000"/>
                </a:solidFill>
                <a:latin typeface="Arvo"/>
                <a:ea typeface="Arvo"/>
                <a:cs typeface="Arvo"/>
                <a:sym typeface="Arvo"/>
              </a:rPr>
              <a:t> …</a:t>
            </a:r>
            <a:endParaRPr sz="2200" b="1" i="0" u="none" strike="noStrike" cap="none">
              <a:solidFill>
                <a:srgbClr val="000000"/>
              </a:solidFill>
              <a:latin typeface="Arvo"/>
              <a:ea typeface="Arvo"/>
              <a:cs typeface="Arvo"/>
              <a:sym typeface="Arvo"/>
            </a:endParaRPr>
          </a:p>
          <a:p>
            <a:pPr marL="0" marR="0" lvl="0" indent="0" algn="l" rtl="0">
              <a:lnSpc>
                <a:spcPct val="150000"/>
              </a:lnSpc>
              <a:spcBef>
                <a:spcPts val="1600"/>
              </a:spcBef>
              <a:spcAft>
                <a:spcPts val="1600"/>
              </a:spcAft>
              <a:buNone/>
            </a:pPr>
            <a:endParaRPr sz="1400" b="0" i="0" u="none" strike="noStrike" cap="none">
              <a:solidFill>
                <a:srgbClr val="000000"/>
              </a:solidFill>
              <a:latin typeface="Arvo"/>
              <a:ea typeface="Arvo"/>
              <a:cs typeface="Arvo"/>
              <a:sym typeface="Arvo"/>
            </a:endParaRPr>
          </a:p>
        </p:txBody>
      </p:sp>
      <p:sp>
        <p:nvSpPr>
          <p:cNvPr id="768" name="Google Shape;768;g2ba857a6522_0_493"/>
          <p:cNvSpPr txBox="1"/>
          <p:nvPr/>
        </p:nvSpPr>
        <p:spPr>
          <a:xfrm>
            <a:off x="734134" y="1447450"/>
            <a:ext cx="5120400" cy="490500"/>
          </a:xfrm>
          <a:prstGeom prst="rect">
            <a:avLst/>
          </a:prstGeom>
          <a:noFill/>
          <a:ln>
            <a:noFill/>
          </a:ln>
        </p:spPr>
        <p:txBody>
          <a:bodyPr spcFirstLastPara="1" wrap="square" lIns="91425" tIns="91425" rIns="91425" bIns="91425" anchor="ctr" anchorCtr="0">
            <a:noAutofit/>
          </a:bodyPr>
          <a:lstStyle/>
          <a:p>
            <a:pPr marL="0" marR="0" lvl="0" indent="0" algn="just" rtl="0">
              <a:lnSpc>
                <a:spcPct val="120000"/>
              </a:lnSpc>
              <a:spcBef>
                <a:spcPts val="0"/>
              </a:spcBef>
              <a:spcAft>
                <a:spcPts val="0"/>
              </a:spcAft>
              <a:buNone/>
            </a:pPr>
            <a:r>
              <a:rPr lang="es-CL" sz="2200" b="1">
                <a:solidFill>
                  <a:schemeClr val="lt1"/>
                </a:solidFill>
                <a:highlight>
                  <a:schemeClr val="accent2"/>
                </a:highlight>
                <a:latin typeface="Arvo"/>
                <a:ea typeface="Arvo"/>
                <a:cs typeface="Arvo"/>
                <a:sym typeface="Arvo"/>
              </a:rPr>
              <a:t>Un niño de 10 años</a:t>
            </a:r>
            <a:endParaRPr sz="2200" b="1" i="0" u="none" strike="noStrike" cap="none">
              <a:solidFill>
                <a:schemeClr val="lt1"/>
              </a:solidFill>
              <a:highlight>
                <a:schemeClr val="accent2"/>
              </a:highlight>
              <a:latin typeface="Arvo"/>
              <a:ea typeface="Arvo"/>
              <a:cs typeface="Arvo"/>
              <a:sym typeface="Arvo"/>
            </a:endParaRPr>
          </a:p>
        </p:txBody>
      </p:sp>
      <p:pic>
        <p:nvPicPr>
          <p:cNvPr id="769" name="Google Shape;769;g2ba857a6522_0_493"/>
          <p:cNvPicPr preferRelativeResize="0"/>
          <p:nvPr/>
        </p:nvPicPr>
        <p:blipFill rotWithShape="1">
          <a:blip r:embed="rId3">
            <a:alphaModFix/>
          </a:blip>
          <a:srcRect r="1058"/>
          <a:stretch/>
        </p:blipFill>
        <p:spPr>
          <a:xfrm>
            <a:off x="687712" y="2242750"/>
            <a:ext cx="8668575" cy="5497249"/>
          </a:xfrm>
          <a:prstGeom prst="rect">
            <a:avLst/>
          </a:prstGeom>
          <a:noFill/>
          <a:ln>
            <a:noFill/>
          </a:ln>
        </p:spPr>
      </p:pic>
      <p:sp>
        <p:nvSpPr>
          <p:cNvPr id="770" name="Google Shape;770;g2ba857a6522_0_493"/>
          <p:cNvSpPr/>
          <p:nvPr/>
        </p:nvSpPr>
        <p:spPr>
          <a:xfrm>
            <a:off x="8094289" y="6472200"/>
            <a:ext cx="1215600" cy="1267800"/>
          </a:xfrm>
          <a:prstGeom prst="ellipse">
            <a:avLst/>
          </a:prstGeom>
          <a:gradFill>
            <a:gsLst>
              <a:gs pos="0">
                <a:srgbClr val="BBBBBB"/>
              </a:gs>
              <a:gs pos="35000">
                <a:srgbClr val="CFCFCF"/>
              </a:gs>
              <a:gs pos="100000">
                <a:srgbClr val="EDEDED"/>
              </a:gs>
            </a:gsLst>
            <a:lin ang="16200038" scaled="0"/>
          </a:gradFill>
          <a:ln w="38100" cap="flat" cmpd="sng">
            <a:solidFill>
              <a:srgbClr val="C00000"/>
            </a:solidFill>
            <a:prstDash val="solid"/>
            <a:round/>
            <a:headEnd type="none" w="sm" len="sm"/>
            <a:tailEnd type="none" w="sm" len="sm"/>
          </a:ln>
          <a:effectLst>
            <a:outerShdw blurRad="40000" dist="20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rgbClr val="C00000"/>
                </a:solidFill>
                <a:latin typeface="Calibri"/>
                <a:ea typeface="Calibri"/>
                <a:cs typeface="Calibri"/>
                <a:sym typeface="Calibri"/>
              </a:rPr>
              <a:t>1 minuto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2ba857a6522_0_500"/>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
              <a:buNone/>
            </a:pPr>
            <a:endParaRPr/>
          </a:p>
        </p:txBody>
      </p:sp>
      <p:sp>
        <p:nvSpPr>
          <p:cNvPr id="776" name="Google Shape;776;g2ba857a6522_0_500"/>
          <p:cNvSpPr txBox="1"/>
          <p:nvPr/>
        </p:nvSpPr>
        <p:spPr>
          <a:xfrm>
            <a:off x="1715843" y="1966031"/>
            <a:ext cx="6612300" cy="44022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CL" sz="2800" b="1" i="0" u="none" strike="noStrike" cap="none">
                <a:solidFill>
                  <a:srgbClr val="666666"/>
                </a:solidFill>
                <a:latin typeface="Arvo"/>
                <a:ea typeface="Arvo"/>
                <a:cs typeface="Arvo"/>
                <a:sym typeface="Arvo"/>
              </a:rPr>
              <a:t>DE TODAS LAS IDEAS INDIVIDUALES, </a:t>
            </a:r>
            <a:r>
              <a:rPr lang="es-CL" sz="2800" b="1" i="0" u="none" strike="noStrike" cap="none">
                <a:solidFill>
                  <a:srgbClr val="FFFFFF"/>
                </a:solidFill>
                <a:highlight>
                  <a:schemeClr val="accent2"/>
                </a:highlight>
                <a:latin typeface="Arvo"/>
                <a:ea typeface="Arvo"/>
                <a:cs typeface="Arvo"/>
                <a:sym typeface="Arvo"/>
              </a:rPr>
              <a:t>CADA ESTUDIANTE PROPONE 5, LAS CUALES NO DEBEN REPETIRSE </a:t>
            </a:r>
            <a:r>
              <a:rPr lang="es-CL" sz="2800" b="1" i="0" u="none" strike="noStrike" cap="none">
                <a:solidFill>
                  <a:srgbClr val="666666"/>
                </a:solidFill>
                <a:latin typeface="Arvo"/>
                <a:ea typeface="Arvo"/>
                <a:cs typeface="Arvo"/>
                <a:sym typeface="Arvo"/>
              </a:rPr>
              <a:t>CON LAS DE SUS COMPAÑEROS O AL MENOS DEBE HABER ALGÚN FACTOR DE DIFERENCIA. </a:t>
            </a:r>
            <a:endParaRPr sz="1800" b="0" i="0" u="none" strike="noStrike" cap="none">
              <a:solidFill>
                <a:srgbClr val="666666"/>
              </a:solidFill>
              <a:latin typeface="Cabin"/>
              <a:ea typeface="Cabin"/>
              <a:cs typeface="Cabin"/>
              <a:sym typeface="Cabin"/>
            </a:endParaRPr>
          </a:p>
        </p:txBody>
      </p:sp>
      <p:sp>
        <p:nvSpPr>
          <p:cNvPr id="777" name="Google Shape;777;g2ba857a6522_0_500"/>
          <p:cNvSpPr txBox="1"/>
          <p:nvPr/>
        </p:nvSpPr>
        <p:spPr>
          <a:xfrm>
            <a:off x="1387659" y="391270"/>
            <a:ext cx="48633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400" b="1" i="0" u="none" strike="noStrike" cap="none">
                <a:solidFill>
                  <a:schemeClr val="lt1"/>
                </a:solidFill>
                <a:latin typeface="Arvo"/>
                <a:ea typeface="Arvo"/>
                <a:cs typeface="Arvo"/>
                <a:sym typeface="Arvo"/>
              </a:rPr>
              <a:t>TÉCNICAS PARA LA IDEACIÓN </a:t>
            </a:r>
            <a:endParaRPr sz="1400" b="0" i="0" u="none" strike="noStrike" cap="none">
              <a:solidFill>
                <a:schemeClr val="lt1"/>
              </a:solidFill>
              <a:latin typeface="Arial"/>
              <a:ea typeface="Arial"/>
              <a:cs typeface="Arial"/>
              <a:sym typeface="Arial"/>
            </a:endParaRPr>
          </a:p>
        </p:txBody>
      </p:sp>
      <p:pic>
        <p:nvPicPr>
          <p:cNvPr id="778" name="Google Shape;778;g2ba857a6522_0_500"/>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g2ba857a6522_0_527"/>
          <p:cNvSpPr/>
          <p:nvPr/>
        </p:nvSpPr>
        <p:spPr>
          <a:xfrm>
            <a:off x="1657956" y="1730242"/>
            <a:ext cx="1959000" cy="1820100"/>
          </a:xfrm>
          <a:prstGeom prst="roundRect">
            <a:avLst>
              <a:gd name="adj" fmla="val 16667"/>
            </a:avLst>
          </a:prstGeom>
          <a:solidFill>
            <a:srgbClr val="AE98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chemeClr val="dk1"/>
                </a:solidFill>
                <a:latin typeface="Cabin"/>
                <a:ea typeface="Cabin"/>
                <a:cs typeface="Cabin"/>
                <a:sym typeface="Cabin"/>
              </a:rPr>
              <a:t>¿QUÉ APRENDÍ?</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1600" b="1" i="0" u="none" strike="noStrike" cap="none">
                <a:solidFill>
                  <a:schemeClr val="dk1"/>
                </a:solidFill>
                <a:latin typeface="Cabin"/>
                <a:ea typeface="Cabin"/>
                <a:cs typeface="Cabin"/>
                <a:sym typeface="Cabin"/>
              </a:rPr>
              <a:t>¿QUÉ FUE LO IMPORTANTE PARA MÍ?</a:t>
            </a:r>
            <a:endParaRPr sz="1400" b="0" i="0" u="none" strike="noStrike" cap="none">
              <a:solidFill>
                <a:srgbClr val="000000"/>
              </a:solidFill>
              <a:latin typeface="Arial"/>
              <a:ea typeface="Arial"/>
              <a:cs typeface="Arial"/>
              <a:sym typeface="Arial"/>
            </a:endParaRPr>
          </a:p>
        </p:txBody>
      </p:sp>
      <p:sp>
        <p:nvSpPr>
          <p:cNvPr id="808" name="Google Shape;808;g2ba857a6522_0_527"/>
          <p:cNvSpPr/>
          <p:nvPr/>
        </p:nvSpPr>
        <p:spPr>
          <a:xfrm>
            <a:off x="4091360" y="1730242"/>
            <a:ext cx="1959000" cy="1744800"/>
          </a:xfrm>
          <a:prstGeom prst="roundRect">
            <a:avLst>
              <a:gd name="adj" fmla="val 16667"/>
            </a:avLst>
          </a:prstGeom>
          <a:solidFill>
            <a:srgbClr val="AE98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chemeClr val="dk1"/>
                </a:solidFill>
                <a:latin typeface="Cabin"/>
                <a:ea typeface="Cabin"/>
                <a:cs typeface="Cabin"/>
                <a:sym typeface="Cabin"/>
              </a:rPr>
              <a:t>¿QUÉ BARRERAS ENFRENTÉ DURANTE EL PROCESO CREATIVO?</a:t>
            </a:r>
            <a:endParaRPr sz="1600" b="1" i="0" u="none" strike="noStrike" cap="none">
              <a:solidFill>
                <a:schemeClr val="lt1"/>
              </a:solidFill>
              <a:latin typeface="Cabin"/>
              <a:ea typeface="Cabin"/>
              <a:cs typeface="Cabin"/>
              <a:sym typeface="Cabin"/>
            </a:endParaRPr>
          </a:p>
        </p:txBody>
      </p:sp>
      <p:sp>
        <p:nvSpPr>
          <p:cNvPr id="809" name="Google Shape;809;g2ba857a6522_0_527"/>
          <p:cNvSpPr/>
          <p:nvPr/>
        </p:nvSpPr>
        <p:spPr>
          <a:xfrm>
            <a:off x="6524741" y="1730242"/>
            <a:ext cx="1959000" cy="1689000"/>
          </a:xfrm>
          <a:prstGeom prst="roundRect">
            <a:avLst>
              <a:gd name="adj" fmla="val 16667"/>
            </a:avLst>
          </a:prstGeom>
          <a:solidFill>
            <a:srgbClr val="AE98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i="0" u="none" strike="noStrike" cap="none">
                <a:solidFill>
                  <a:schemeClr val="dk1"/>
                </a:solidFill>
                <a:latin typeface="Cabin"/>
                <a:ea typeface="Cabin"/>
                <a:cs typeface="Cabin"/>
                <a:sym typeface="Cabin"/>
              </a:rPr>
              <a:t>¿QUÉ ESTRATEGIAS UTILICÉ QUE ME SIRVIERON PARA DESARROLLAR HOY MI CREATIVIDAD? </a:t>
            </a:r>
            <a:endParaRPr sz="1600" b="1" i="0" u="none" strike="noStrike" cap="none">
              <a:solidFill>
                <a:schemeClr val="dk1"/>
              </a:solidFill>
              <a:latin typeface="Cabin"/>
              <a:ea typeface="Cabin"/>
              <a:cs typeface="Cabin"/>
              <a:sym typeface="Cabin"/>
            </a:endParaRPr>
          </a:p>
        </p:txBody>
      </p:sp>
      <p:sp>
        <p:nvSpPr>
          <p:cNvPr id="810" name="Google Shape;810;g2ba857a6522_0_527"/>
          <p:cNvSpPr txBox="1"/>
          <p:nvPr/>
        </p:nvSpPr>
        <p:spPr>
          <a:xfrm>
            <a:off x="1357901" y="3392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chemeClr val="dk1"/>
                </a:solidFill>
                <a:latin typeface="Arvo"/>
                <a:ea typeface="Arvo"/>
                <a:cs typeface="Arvo"/>
                <a:sym typeface="Arvo"/>
              </a:rPr>
              <a:t>REFLEXIÓN</a:t>
            </a:r>
            <a:endParaRPr sz="2400" b="1" i="0" u="none" strike="noStrike" cap="none">
              <a:solidFill>
                <a:schemeClr val="dk1"/>
              </a:solidFill>
              <a:latin typeface="Arvo"/>
              <a:ea typeface="Arvo"/>
              <a:cs typeface="Arvo"/>
              <a:sym typeface="Arvo"/>
            </a:endParaRPr>
          </a:p>
        </p:txBody>
      </p:sp>
      <p:sp>
        <p:nvSpPr>
          <p:cNvPr id="811" name="Google Shape;811;g2ba857a6522_0_527"/>
          <p:cNvSpPr/>
          <p:nvPr/>
        </p:nvSpPr>
        <p:spPr>
          <a:xfrm>
            <a:off x="1657226" y="1871183"/>
            <a:ext cx="2007900" cy="7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b="1" i="0" u="none" strike="noStrike" cap="none">
              <a:solidFill>
                <a:schemeClr val="dk1"/>
              </a:solidFill>
              <a:latin typeface="Cabin"/>
              <a:ea typeface="Cabin"/>
              <a:cs typeface="Cabin"/>
              <a:sym typeface="Cabin"/>
            </a:endParaRPr>
          </a:p>
        </p:txBody>
      </p:sp>
      <p:sp>
        <p:nvSpPr>
          <p:cNvPr id="812" name="Google Shape;812;g2ba857a6522_0_527"/>
          <p:cNvSpPr/>
          <p:nvPr/>
        </p:nvSpPr>
        <p:spPr>
          <a:xfrm>
            <a:off x="2953494" y="1730242"/>
            <a:ext cx="6636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3" name="Google Shape;813;g2ba857a6522_0_527"/>
          <p:cNvSpPr/>
          <p:nvPr/>
        </p:nvSpPr>
        <p:spPr>
          <a:xfrm>
            <a:off x="3150263" y="1667633"/>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4" name="Google Shape;814;g2ba857a6522_0_527"/>
          <p:cNvSpPr/>
          <p:nvPr/>
        </p:nvSpPr>
        <p:spPr>
          <a:xfrm>
            <a:off x="3568454" y="2155333"/>
            <a:ext cx="96900" cy="1719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5" name="Google Shape;815;g2ba857a6522_0_527"/>
          <p:cNvSpPr/>
          <p:nvPr/>
        </p:nvSpPr>
        <p:spPr>
          <a:xfrm>
            <a:off x="2623719" y="1667633"/>
            <a:ext cx="4440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6" name="Google Shape;816;g2ba857a6522_0_527"/>
          <p:cNvSpPr/>
          <p:nvPr/>
        </p:nvSpPr>
        <p:spPr>
          <a:xfrm>
            <a:off x="2445115" y="1667633"/>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7" name="Google Shape;817;g2ba857a6522_0_527"/>
          <p:cNvSpPr/>
          <p:nvPr/>
        </p:nvSpPr>
        <p:spPr>
          <a:xfrm>
            <a:off x="3568454" y="2378741"/>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8" name="Google Shape;818;g2ba857a6522_0_527"/>
          <p:cNvSpPr/>
          <p:nvPr/>
        </p:nvSpPr>
        <p:spPr>
          <a:xfrm>
            <a:off x="3568454" y="2587195"/>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9" name="Google Shape;819;g2ba857a6522_0_527"/>
          <p:cNvSpPr/>
          <p:nvPr/>
        </p:nvSpPr>
        <p:spPr>
          <a:xfrm rot="10800000">
            <a:off x="4028564" y="2639949"/>
            <a:ext cx="6636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0" name="Google Shape;820;g2ba857a6522_0_527"/>
          <p:cNvSpPr/>
          <p:nvPr/>
        </p:nvSpPr>
        <p:spPr>
          <a:xfrm rot="10800000">
            <a:off x="4412823" y="3550376"/>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1" name="Google Shape;821;g2ba857a6522_0_527"/>
          <p:cNvSpPr/>
          <p:nvPr/>
        </p:nvSpPr>
        <p:spPr>
          <a:xfrm rot="10800000">
            <a:off x="3968088" y="2651227"/>
            <a:ext cx="96900" cy="1719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2" name="Google Shape;822;g2ba857a6522_0_527"/>
          <p:cNvSpPr/>
          <p:nvPr/>
        </p:nvSpPr>
        <p:spPr>
          <a:xfrm rot="10800000">
            <a:off x="4694971" y="3550376"/>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3" name="Google Shape;823;g2ba857a6522_0_527"/>
          <p:cNvSpPr/>
          <p:nvPr/>
        </p:nvSpPr>
        <p:spPr>
          <a:xfrm rot="10800000">
            <a:off x="3975697" y="2471619"/>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4" name="Google Shape;824;g2ba857a6522_0_527"/>
          <p:cNvSpPr/>
          <p:nvPr/>
        </p:nvSpPr>
        <p:spPr>
          <a:xfrm rot="10800000">
            <a:off x="3990915" y="2263165"/>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5" name="Google Shape;825;g2ba857a6522_0_527"/>
          <p:cNvSpPr/>
          <p:nvPr/>
        </p:nvSpPr>
        <p:spPr>
          <a:xfrm>
            <a:off x="7785603" y="1761547"/>
            <a:ext cx="6636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6" name="Google Shape;826;g2ba857a6522_0_527"/>
          <p:cNvSpPr/>
          <p:nvPr/>
        </p:nvSpPr>
        <p:spPr>
          <a:xfrm>
            <a:off x="7982373" y="1698938"/>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7" name="Google Shape;827;g2ba857a6522_0_527"/>
          <p:cNvSpPr/>
          <p:nvPr/>
        </p:nvSpPr>
        <p:spPr>
          <a:xfrm>
            <a:off x="8400564" y="2186638"/>
            <a:ext cx="96900" cy="1719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Google Shape;828;g2ba857a6522_0_527"/>
          <p:cNvSpPr/>
          <p:nvPr/>
        </p:nvSpPr>
        <p:spPr>
          <a:xfrm>
            <a:off x="7723735" y="1698951"/>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9" name="Google Shape;829;g2ba857a6522_0_527"/>
          <p:cNvSpPr/>
          <p:nvPr/>
        </p:nvSpPr>
        <p:spPr>
          <a:xfrm>
            <a:off x="7528325" y="1698938"/>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0" name="Google Shape;830;g2ba857a6522_0_527"/>
          <p:cNvSpPr/>
          <p:nvPr/>
        </p:nvSpPr>
        <p:spPr>
          <a:xfrm>
            <a:off x="8400564" y="2410046"/>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31" name="Google Shape;831;g2ba857a6522_0_527"/>
          <p:cNvGrpSpPr/>
          <p:nvPr/>
        </p:nvGrpSpPr>
        <p:grpSpPr>
          <a:xfrm>
            <a:off x="3262045" y="4331099"/>
            <a:ext cx="3519926" cy="3429324"/>
            <a:chOff x="2910473" y="2480161"/>
            <a:chExt cx="3325705" cy="2692834"/>
          </a:xfrm>
        </p:grpSpPr>
        <p:pic>
          <p:nvPicPr>
            <p:cNvPr id="832" name="Google Shape;832;g2ba857a6522_0_527"/>
            <p:cNvPicPr preferRelativeResize="0"/>
            <p:nvPr/>
          </p:nvPicPr>
          <p:blipFill rotWithShape="1">
            <a:blip r:embed="rId3">
              <a:alphaModFix/>
            </a:blip>
            <a:srcRect l="32265" t="28570" r="34037" b="27093"/>
            <a:stretch/>
          </p:blipFill>
          <p:spPr>
            <a:xfrm>
              <a:off x="3628650" y="2801525"/>
              <a:ext cx="1903198" cy="1750125"/>
            </a:xfrm>
            <a:prstGeom prst="rect">
              <a:avLst/>
            </a:prstGeom>
            <a:noFill/>
            <a:ln>
              <a:noFill/>
            </a:ln>
          </p:spPr>
        </p:pic>
        <p:sp>
          <p:nvSpPr>
            <p:cNvPr id="833" name="Google Shape;833;g2ba857a6522_0_527"/>
            <p:cNvSpPr txBox="1"/>
            <p:nvPr/>
          </p:nvSpPr>
          <p:spPr>
            <a:xfrm>
              <a:off x="3628661" y="3058069"/>
              <a:ext cx="1853100" cy="1185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900" b="0" i="0" u="none" strike="noStrike" cap="none">
                  <a:solidFill>
                    <a:srgbClr val="000000"/>
                  </a:solidFill>
                  <a:latin typeface="Arvo"/>
                  <a:ea typeface="Arvo"/>
                  <a:cs typeface="Arvo"/>
                  <a:sym typeface="Arvo"/>
                </a:rPr>
                <a:t>práctica de la </a:t>
              </a:r>
              <a:endParaRPr sz="19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900" b="1" i="0" u="none" strike="noStrike" cap="none">
                  <a:solidFill>
                    <a:srgbClr val="000000"/>
                  </a:solidFill>
                  <a:latin typeface="Arvo"/>
                  <a:ea typeface="Arvo"/>
                  <a:cs typeface="Arvo"/>
                  <a:sym typeface="Arvo"/>
                </a:rPr>
                <a:t>REFLEXIÓN</a:t>
              </a:r>
              <a:endParaRPr sz="1900" b="1" i="0" u="none" strike="noStrike" cap="none">
                <a:solidFill>
                  <a:srgbClr val="000000"/>
                </a:solidFill>
                <a:latin typeface="Arvo"/>
                <a:ea typeface="Arvo"/>
                <a:cs typeface="Arvo"/>
                <a:sym typeface="Arvo"/>
              </a:endParaRPr>
            </a:p>
          </p:txBody>
        </p:sp>
        <p:sp>
          <p:nvSpPr>
            <p:cNvPr id="834" name="Google Shape;834;g2ba857a6522_0_527"/>
            <p:cNvSpPr/>
            <p:nvPr/>
          </p:nvSpPr>
          <p:spPr>
            <a:xfrm rot="-3223209">
              <a:off x="3021495" y="2932343"/>
              <a:ext cx="1101178" cy="459925"/>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5" name="Google Shape;835;g2ba857a6522_0_527"/>
            <p:cNvSpPr/>
            <p:nvPr/>
          </p:nvSpPr>
          <p:spPr>
            <a:xfrm rot="-3770220">
              <a:off x="4900745" y="3948007"/>
              <a:ext cx="1414166" cy="686823"/>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6" name="Google Shape;836;g2ba857a6522_0_527"/>
            <p:cNvSpPr/>
            <p:nvPr/>
          </p:nvSpPr>
          <p:spPr>
            <a:xfrm rot="3506326">
              <a:off x="4958649" y="2805170"/>
              <a:ext cx="1070672" cy="550283"/>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7" name="Google Shape;837;g2ba857a6522_0_527"/>
            <p:cNvSpPr/>
            <p:nvPr/>
          </p:nvSpPr>
          <p:spPr>
            <a:xfrm rot="3506274">
              <a:off x="2866042" y="4047605"/>
              <a:ext cx="1413963" cy="686581"/>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838" name="Google Shape;838;g2ba857a6522_0_527"/>
          <p:cNvSpPr txBox="1"/>
          <p:nvPr/>
        </p:nvSpPr>
        <p:spPr>
          <a:xfrm>
            <a:off x="3967265" y="764633"/>
            <a:ext cx="4545000" cy="6156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2ba857a6522_0_562"/>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
              <a:buNone/>
            </a:pPr>
            <a:endParaRPr/>
          </a:p>
        </p:txBody>
      </p:sp>
      <p:sp>
        <p:nvSpPr>
          <p:cNvPr id="844" name="Google Shape;844;g2ba857a6522_0_562"/>
          <p:cNvSpPr txBox="1"/>
          <p:nvPr/>
        </p:nvSpPr>
        <p:spPr>
          <a:xfrm>
            <a:off x="167179" y="1781830"/>
            <a:ext cx="6149100" cy="6150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INDICACIONES para la próxima sesión:</a:t>
            </a:r>
            <a:endParaRPr sz="2200" b="1" i="0" u="none" strike="noStrike" cap="none">
              <a:solidFill>
                <a:srgbClr val="000000"/>
              </a:solidFill>
              <a:latin typeface="Arvo"/>
              <a:ea typeface="Arvo"/>
              <a:cs typeface="Arvo"/>
              <a:sym typeface="Arvo"/>
            </a:endParaRPr>
          </a:p>
        </p:txBody>
      </p:sp>
      <p:pic>
        <p:nvPicPr>
          <p:cNvPr id="845" name="Google Shape;845;g2ba857a6522_0_562" descr="Qué cosas pueden ser recicladas. Aprende a reciclar en casa | Renovables  Verdes"/>
          <p:cNvPicPr preferRelativeResize="0"/>
          <p:nvPr/>
        </p:nvPicPr>
        <p:blipFill rotWithShape="1">
          <a:blip r:embed="rId3">
            <a:alphaModFix/>
          </a:blip>
          <a:srcRect/>
          <a:stretch/>
        </p:blipFill>
        <p:spPr>
          <a:xfrm>
            <a:off x="4644916" y="3062907"/>
            <a:ext cx="4672095" cy="2938354"/>
          </a:xfrm>
          <a:prstGeom prst="rect">
            <a:avLst/>
          </a:prstGeom>
          <a:noFill/>
          <a:ln>
            <a:noFill/>
          </a:ln>
        </p:spPr>
      </p:pic>
      <p:sp>
        <p:nvSpPr>
          <p:cNvPr id="846" name="Google Shape;846;g2ba857a6522_0_562"/>
          <p:cNvSpPr/>
          <p:nvPr/>
        </p:nvSpPr>
        <p:spPr>
          <a:xfrm>
            <a:off x="726988" y="3251375"/>
            <a:ext cx="3778200" cy="2561400"/>
          </a:xfrm>
          <a:prstGeom prst="rect">
            <a:avLst/>
          </a:prstGeom>
          <a:noFill/>
          <a:ln>
            <a:noFill/>
          </a:ln>
        </p:spPr>
        <p:txBody>
          <a:bodyPr spcFirstLastPara="1" wrap="square" lIns="91425" tIns="45700" rIns="91425" bIns="45700" anchor="t" anchorCtr="0">
            <a:noAutofit/>
          </a:bodyPr>
          <a:lstStyle/>
          <a:p>
            <a:pPr marL="139700" marR="0" lvl="0" indent="0" algn="ctr" rtl="0">
              <a:spcBef>
                <a:spcPts val="800"/>
              </a:spcBef>
              <a:spcAft>
                <a:spcPts val="0"/>
              </a:spcAft>
              <a:buNone/>
            </a:pPr>
            <a:r>
              <a:rPr lang="es-CL" sz="2800" b="0" i="0" u="none" strike="noStrike" cap="none">
                <a:solidFill>
                  <a:schemeClr val="dk1"/>
                </a:solidFill>
                <a:latin typeface="Cabin"/>
                <a:ea typeface="Cabin"/>
                <a:cs typeface="Cabin"/>
                <a:sym typeface="Cabin"/>
              </a:rPr>
              <a:t>Cada equipo deberá </a:t>
            </a:r>
            <a:endParaRPr sz="1400" b="0" i="0" u="none" strike="noStrike" cap="none">
              <a:solidFill>
                <a:srgbClr val="000000"/>
              </a:solidFill>
              <a:latin typeface="Arial"/>
              <a:ea typeface="Arial"/>
              <a:cs typeface="Arial"/>
              <a:sym typeface="Arial"/>
            </a:endParaRPr>
          </a:p>
          <a:p>
            <a:pPr marL="139700" marR="0" lvl="0" indent="0" algn="ctr" rtl="0">
              <a:spcBef>
                <a:spcPts val="800"/>
              </a:spcBef>
              <a:spcAft>
                <a:spcPts val="0"/>
              </a:spcAft>
              <a:buNone/>
            </a:pPr>
            <a:r>
              <a:rPr lang="es-CL" sz="2800" b="0" i="0" u="none" strike="noStrike" cap="none">
                <a:solidFill>
                  <a:schemeClr val="lt1"/>
                </a:solidFill>
                <a:highlight>
                  <a:schemeClr val="accent2"/>
                </a:highlight>
                <a:latin typeface="Cabin"/>
                <a:ea typeface="Cabin"/>
                <a:cs typeface="Cabin"/>
                <a:sym typeface="Cabin"/>
              </a:rPr>
              <a:t>TRAER MATERIALES RECICLABLES</a:t>
            </a:r>
            <a:endParaRPr sz="2800" b="0" i="0" u="none" strike="noStrike" cap="none">
              <a:solidFill>
                <a:schemeClr val="lt1"/>
              </a:solidFill>
              <a:highlight>
                <a:schemeClr val="accent2"/>
              </a:highlight>
              <a:latin typeface="Cabin"/>
              <a:ea typeface="Cabin"/>
              <a:cs typeface="Cabin"/>
              <a:sym typeface="Cabin"/>
            </a:endParaRPr>
          </a:p>
          <a:p>
            <a:pPr marL="0" marR="0" lvl="0" indent="0" algn="ctr" rtl="0">
              <a:spcBef>
                <a:spcPts val="0"/>
              </a:spcBef>
              <a:spcAft>
                <a:spcPts val="0"/>
              </a:spcAft>
              <a:buNone/>
            </a:pPr>
            <a:r>
              <a:rPr lang="es-CL" sz="3200" b="0" i="0" u="none" strike="noStrike" cap="none">
                <a:solidFill>
                  <a:schemeClr val="dk1"/>
                </a:solidFill>
                <a:latin typeface="Cabin"/>
                <a:ea typeface="Cabin"/>
                <a:cs typeface="Cabin"/>
                <a:sym typeface="Cabin"/>
              </a:rPr>
              <a:t>para construir un prototipo.</a:t>
            </a:r>
            <a:endParaRPr sz="3200" b="0" i="0" u="none" strike="noStrike" cap="none">
              <a:solidFill>
                <a:schemeClr val="dk1"/>
              </a:solidFill>
              <a:latin typeface="Cabin"/>
              <a:ea typeface="Cabin"/>
              <a:cs typeface="Cabin"/>
              <a:sym typeface="Cabin"/>
            </a:endParaRPr>
          </a:p>
        </p:txBody>
      </p:sp>
      <p:pic>
        <p:nvPicPr>
          <p:cNvPr id="847" name="Google Shape;847;g2ba857a6522_0_562"/>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g2ba857a6522_0_796"/>
          <p:cNvSpPr/>
          <p:nvPr/>
        </p:nvSpPr>
        <p:spPr>
          <a:xfrm>
            <a:off x="1154732" y="2748652"/>
            <a:ext cx="4233000" cy="3298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2800" b="1" i="0" u="none" strike="noStrike" cap="none">
                <a:solidFill>
                  <a:schemeClr val="dk1"/>
                </a:solidFill>
                <a:latin typeface="Cabin"/>
                <a:ea typeface="Cabin"/>
                <a:cs typeface="Cabin"/>
                <a:sym typeface="Cabin"/>
              </a:rPr>
              <a:t>OBJETIVO DE LA SESIÓN</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2000" b="0" i="0" u="none" strike="noStrike" cap="none">
                <a:solidFill>
                  <a:schemeClr val="dk1"/>
                </a:solidFill>
                <a:latin typeface="Cabin"/>
                <a:ea typeface="Cabin"/>
                <a:cs typeface="Cabin"/>
                <a:sym typeface="Cabin"/>
              </a:rPr>
              <a:t>Desarrollar una solución creativa que resuelva el problema identificado en la investigación empática.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2000" b="0" i="0" u="none" strike="noStrike" cap="none">
                <a:solidFill>
                  <a:schemeClr val="dk1"/>
                </a:solidFill>
                <a:latin typeface="Cabin"/>
                <a:ea typeface="Cabin"/>
                <a:cs typeface="Cabin"/>
                <a:sym typeface="Cabin"/>
              </a:rPr>
              <a:t>Identificar qué es un prototipo y cuál podríamos realizar para representar la solución creativa.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2000" b="0" i="0" u="none" strike="noStrike" cap="none">
              <a:solidFill>
                <a:schemeClr val="dk1"/>
              </a:solidFill>
              <a:latin typeface="Cabin"/>
              <a:ea typeface="Cabin"/>
              <a:cs typeface="Cabin"/>
              <a:sym typeface="Cabin"/>
            </a:endParaRPr>
          </a:p>
        </p:txBody>
      </p:sp>
      <p:sp>
        <p:nvSpPr>
          <p:cNvPr id="895" name="Google Shape;895;g2ba857a6522_0_796"/>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200"/>
              <a:buNone/>
            </a:pPr>
            <a:endParaRPr/>
          </a:p>
        </p:txBody>
      </p:sp>
      <p:pic>
        <p:nvPicPr>
          <p:cNvPr id="896" name="Google Shape;896;g2ba857a6522_0_796"/>
          <p:cNvPicPr preferRelativeResize="0"/>
          <p:nvPr/>
        </p:nvPicPr>
        <p:blipFill rotWithShape="1">
          <a:blip r:embed="rId3">
            <a:alphaModFix/>
          </a:blip>
          <a:srcRect/>
          <a:stretch/>
        </p:blipFill>
        <p:spPr>
          <a:xfrm>
            <a:off x="5961454" y="2899682"/>
            <a:ext cx="2927825" cy="2996725"/>
          </a:xfrm>
          <a:prstGeom prst="rect">
            <a:avLst/>
          </a:prstGeom>
          <a:noFill/>
          <a:ln>
            <a:noFill/>
          </a:ln>
        </p:spPr>
      </p:pic>
      <p:pic>
        <p:nvPicPr>
          <p:cNvPr id="897" name="Google Shape;897;g2ba857a6522_0_796"/>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g2ba857a6522_0_811"/>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914" name="Google Shape;914;g2ba857a6522_0_811"/>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915" name="Google Shape;915;g2ba857a6522_0_811"/>
          <p:cNvSpPr txBox="1"/>
          <p:nvPr/>
        </p:nvSpPr>
        <p:spPr>
          <a:xfrm>
            <a:off x="3256103" y="6675863"/>
            <a:ext cx="4367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Cabin"/>
              <a:ea typeface="Cabin"/>
              <a:cs typeface="Cabin"/>
              <a:sym typeface="Cabin"/>
            </a:endParaRPr>
          </a:p>
        </p:txBody>
      </p:sp>
      <p:sp>
        <p:nvSpPr>
          <p:cNvPr id="916" name="Google Shape;916;g2ba857a6522_0_811"/>
          <p:cNvSpPr txBox="1"/>
          <p:nvPr/>
        </p:nvSpPr>
        <p:spPr>
          <a:xfrm>
            <a:off x="3685519" y="6484535"/>
            <a:ext cx="2851200" cy="5388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2300" b="0" i="0" u="none" strike="noStrike" cap="none">
              <a:solidFill>
                <a:srgbClr val="000000"/>
              </a:solidFill>
              <a:latin typeface="Cabin"/>
              <a:ea typeface="Cabin"/>
              <a:cs typeface="Cabin"/>
              <a:sym typeface="Cabin"/>
            </a:endParaRPr>
          </a:p>
        </p:txBody>
      </p:sp>
      <p:sp>
        <p:nvSpPr>
          <p:cNvPr id="917" name="Google Shape;917;g2ba857a6522_0_811"/>
          <p:cNvSpPr txBox="1"/>
          <p:nvPr/>
        </p:nvSpPr>
        <p:spPr>
          <a:xfrm>
            <a:off x="1396929" y="5933887"/>
            <a:ext cx="73026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3800" b="0" i="0" u="none" strike="noStrike" cap="none">
                <a:solidFill>
                  <a:srgbClr val="000000"/>
                </a:solidFill>
                <a:highlight>
                  <a:srgbClr val="AE98EF"/>
                </a:highlight>
                <a:latin typeface="Arvo"/>
                <a:ea typeface="Arvo"/>
                <a:cs typeface="Arvo"/>
                <a:sym typeface="Arvo"/>
              </a:rPr>
              <a:t>ACTIVIDAD</a:t>
            </a:r>
            <a:endParaRPr sz="3800" b="1" i="0" u="none" strike="noStrike" cap="none">
              <a:solidFill>
                <a:srgbClr val="000000"/>
              </a:solidFill>
              <a:highlight>
                <a:srgbClr val="AE98EF"/>
              </a:highlight>
              <a:latin typeface="Arvo"/>
              <a:ea typeface="Arvo"/>
              <a:cs typeface="Arvo"/>
              <a:sym typeface="Arvo"/>
            </a:endParaRPr>
          </a:p>
        </p:txBody>
      </p:sp>
      <p:sp>
        <p:nvSpPr>
          <p:cNvPr id="918" name="Google Shape;918;g2ba857a6522_0_811"/>
          <p:cNvSpPr txBox="1"/>
          <p:nvPr/>
        </p:nvSpPr>
        <p:spPr>
          <a:xfrm>
            <a:off x="2456649" y="6484535"/>
            <a:ext cx="5270700" cy="12468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2300" b="0" i="0" u="none" strike="noStrike" cap="none">
                <a:solidFill>
                  <a:srgbClr val="000000"/>
                </a:solidFill>
                <a:latin typeface="Cabin"/>
                <a:ea typeface="Cabin"/>
                <a:cs typeface="Cabin"/>
                <a:sym typeface="Cabin"/>
              </a:rPr>
              <a:t>CONTINUAREMOS CON LAS IDEAS INDIVIDUALES DE LA SESIÓN ANTERIOR</a:t>
            </a:r>
            <a:endParaRPr sz="2300" b="0" i="0" u="none" strike="noStrike" cap="none">
              <a:solidFill>
                <a:srgbClr val="000000"/>
              </a:solidFill>
              <a:latin typeface="Cabin"/>
              <a:ea typeface="Cabin"/>
              <a:cs typeface="Cabin"/>
              <a:sym typeface="Cabin"/>
            </a:endParaRPr>
          </a:p>
        </p:txBody>
      </p:sp>
      <p:pic>
        <p:nvPicPr>
          <p:cNvPr id="919" name="Google Shape;919;g2ba857a6522_0_811"/>
          <p:cNvPicPr preferRelativeResize="0"/>
          <p:nvPr/>
        </p:nvPicPr>
        <p:blipFill rotWithShape="1">
          <a:blip r:embed="rId3">
            <a:alphaModFix/>
          </a:blip>
          <a:srcRect/>
          <a:stretch/>
        </p:blipFill>
        <p:spPr>
          <a:xfrm>
            <a:off x="4208458" y="3161205"/>
            <a:ext cx="1679602" cy="1729237"/>
          </a:xfrm>
          <a:prstGeom prst="rect">
            <a:avLst/>
          </a:prstGeom>
          <a:noFill/>
          <a:ln>
            <a:noFill/>
          </a:ln>
        </p:spPr>
      </p:pic>
      <p:pic>
        <p:nvPicPr>
          <p:cNvPr id="920" name="Google Shape;920;g2ba857a6522_0_811"/>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
          <p:cNvPicPr preferRelativeResize="0"/>
          <p:nvPr/>
        </p:nvPicPr>
        <p:blipFill rotWithShape="1">
          <a:blip r:embed="rId3">
            <a:alphaModFix/>
          </a:blip>
          <a:srcRect/>
          <a:stretch/>
        </p:blipFill>
        <p:spPr>
          <a:xfrm>
            <a:off x="3892441" y="1653186"/>
            <a:ext cx="2573322" cy="2573322"/>
          </a:xfrm>
          <a:prstGeom prst="rect">
            <a:avLst/>
          </a:prstGeom>
          <a:noFill/>
          <a:ln>
            <a:noFill/>
          </a:ln>
        </p:spPr>
      </p:pic>
      <p:sp>
        <p:nvSpPr>
          <p:cNvPr id="223" name="Google Shape;223;p3"/>
          <p:cNvSpPr txBox="1"/>
          <p:nvPr/>
        </p:nvSpPr>
        <p:spPr>
          <a:xfrm>
            <a:off x="2268838" y="5178567"/>
            <a:ext cx="5820600" cy="1442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s-CL" sz="3800" b="1" i="0" u="none" strike="noStrike" cap="none">
                <a:solidFill>
                  <a:schemeClr val="dk1"/>
                </a:solidFill>
                <a:latin typeface="Arvo"/>
                <a:ea typeface="Arvo"/>
                <a:cs typeface="Arvo"/>
                <a:sym typeface="Arvo"/>
              </a:rPr>
              <a:t>retroalimentación</a:t>
            </a:r>
            <a:endParaRPr sz="3800" b="1" i="0" u="none" strike="noStrike" cap="none">
              <a:solidFill>
                <a:schemeClr val="dk1"/>
              </a:solidFill>
              <a:latin typeface="Arvo"/>
              <a:ea typeface="Arvo"/>
              <a:cs typeface="Arvo"/>
              <a:sym typeface="Arvo"/>
            </a:endParaRPr>
          </a:p>
          <a:p>
            <a:pPr marL="0" marR="0" lvl="0" indent="0" algn="ctr" rtl="0">
              <a:lnSpc>
                <a:spcPct val="115000"/>
              </a:lnSpc>
              <a:spcBef>
                <a:spcPts val="0"/>
              </a:spcBef>
              <a:spcAft>
                <a:spcPts val="0"/>
              </a:spcAft>
              <a:buNone/>
            </a:pPr>
            <a:r>
              <a:rPr lang="es-CL" sz="3800" b="0" i="0" u="none" strike="noStrike" cap="none">
                <a:solidFill>
                  <a:schemeClr val="dk1"/>
                </a:solidFill>
                <a:latin typeface="Arvo"/>
                <a:ea typeface="Arvo"/>
                <a:cs typeface="Arvo"/>
                <a:sym typeface="Arvo"/>
              </a:rPr>
              <a:t>Evaluación 1</a:t>
            </a:r>
            <a:endParaRPr sz="3800" b="0" i="0" u="none" strike="noStrike" cap="none">
              <a:solidFill>
                <a:schemeClr val="dk1"/>
              </a:solidFill>
              <a:latin typeface="Arvo"/>
              <a:ea typeface="Arvo"/>
              <a:cs typeface="Arvo"/>
              <a:sym typeface="Arvo"/>
            </a:endParaRPr>
          </a:p>
        </p:txBody>
      </p:sp>
      <p:pic>
        <p:nvPicPr>
          <p:cNvPr id="224" name="Google Shape;224;p3"/>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g2ba857a6522_0_833"/>
          <p:cNvSpPr txBox="1"/>
          <p:nvPr/>
        </p:nvSpPr>
        <p:spPr>
          <a:xfrm>
            <a:off x="1396929" y="5292767"/>
            <a:ext cx="7302600" cy="661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3800" b="0" i="0" u="none" strike="noStrike" cap="none">
                <a:solidFill>
                  <a:srgbClr val="000000"/>
                </a:solidFill>
                <a:latin typeface="Arvo"/>
                <a:ea typeface="Arvo"/>
                <a:cs typeface="Arvo"/>
                <a:sym typeface="Arvo"/>
              </a:rPr>
              <a:t>Revisemos los resultados de la actividad para</a:t>
            </a:r>
            <a:r>
              <a:rPr lang="es-CL" sz="3800" b="1" i="0" u="none" strike="noStrike" cap="none">
                <a:solidFill>
                  <a:srgbClr val="000000"/>
                </a:solidFill>
                <a:latin typeface="Arvo"/>
                <a:ea typeface="Arvo"/>
                <a:cs typeface="Arvo"/>
                <a:sym typeface="Arvo"/>
              </a:rPr>
              <a:t> retroalimentación</a:t>
            </a:r>
            <a:endParaRPr sz="38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38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3800" b="0" i="0" u="none" strike="noStrike" cap="none">
              <a:solidFill>
                <a:srgbClr val="000000"/>
              </a:solidFill>
              <a:latin typeface="Arvo"/>
              <a:ea typeface="Arvo"/>
              <a:cs typeface="Arvo"/>
              <a:sym typeface="Arvo"/>
            </a:endParaRPr>
          </a:p>
        </p:txBody>
      </p:sp>
      <p:pic>
        <p:nvPicPr>
          <p:cNvPr id="942" name="Google Shape;942;g2ba857a6522_0_833"/>
          <p:cNvPicPr preferRelativeResize="0"/>
          <p:nvPr/>
        </p:nvPicPr>
        <p:blipFill rotWithShape="1">
          <a:blip r:embed="rId3">
            <a:alphaModFix/>
          </a:blip>
          <a:srcRect/>
          <a:stretch/>
        </p:blipFill>
        <p:spPr>
          <a:xfrm>
            <a:off x="3953158" y="2373919"/>
            <a:ext cx="1953872" cy="195387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g2ba857a6522_0_848"/>
          <p:cNvSpPr txBox="1"/>
          <p:nvPr/>
        </p:nvSpPr>
        <p:spPr>
          <a:xfrm>
            <a:off x="1418575" y="2019767"/>
            <a:ext cx="7018200" cy="3609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1400" b="0" i="0" u="none" strike="noStrike" cap="none">
                <a:solidFill>
                  <a:schemeClr val="dk1"/>
                </a:solidFill>
                <a:highlight>
                  <a:srgbClr val="D9D9D9"/>
                </a:highlight>
                <a:latin typeface="Cabin"/>
                <a:ea typeface="Cabin"/>
                <a:cs typeface="Cabin"/>
                <a:sym typeface="Cabin"/>
              </a:rPr>
              <a:t>El equipo</a:t>
            </a:r>
            <a:r>
              <a:rPr lang="es-CL" sz="1100" b="0" i="0" u="none" strike="noStrike" cap="none">
                <a:solidFill>
                  <a:schemeClr val="dk1"/>
                </a:solidFill>
                <a:highlight>
                  <a:srgbClr val="D9D9D9"/>
                </a:highlight>
                <a:latin typeface="Cabin"/>
                <a:ea typeface="Cabin"/>
                <a:cs typeface="Cabin"/>
                <a:sym typeface="Cabin"/>
              </a:rPr>
              <a:t> </a:t>
            </a:r>
            <a:r>
              <a:rPr lang="es-CL" sz="1400" b="0" i="0" u="none" strike="noStrike" cap="none">
                <a:solidFill>
                  <a:schemeClr val="dk1"/>
                </a:solidFill>
                <a:latin typeface="Cabin"/>
                <a:ea typeface="Cabin"/>
                <a:cs typeface="Cabin"/>
                <a:sym typeface="Cabin"/>
              </a:rPr>
              <a:t>debe reflexionar concluyendo con aspectos relativos al trabajo colaborativo.</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1400" b="0" i="0" u="none" strike="noStrike" cap="none">
                <a:solidFill>
                  <a:schemeClr val="dk1"/>
                </a:solidFill>
                <a:latin typeface="Cabin"/>
                <a:ea typeface="Cabin"/>
                <a:cs typeface="Cabin"/>
                <a:sym typeface="Cabin"/>
              </a:rPr>
              <a:t>En relación a la habilidad creativa </a:t>
            </a:r>
            <a:r>
              <a:rPr lang="es-CL" sz="1400" b="1" i="0" u="none" strike="noStrike" cap="none">
                <a:solidFill>
                  <a:schemeClr val="dk1"/>
                </a:solidFill>
                <a:latin typeface="Cabin"/>
                <a:ea typeface="Cabin"/>
                <a:cs typeface="Cabin"/>
                <a:sym typeface="Cabin"/>
              </a:rPr>
              <a:t>“Aportar distintos tipos de sugerencias a ideas, situaciones o problemas planteados por otros”</a:t>
            </a:r>
            <a:r>
              <a:rPr lang="es-CL" sz="1400" b="0" i="0" u="none" strike="noStrike" cap="none">
                <a:solidFill>
                  <a:schemeClr val="dk1"/>
                </a:solidFill>
                <a:latin typeface="Cabin"/>
                <a:ea typeface="Cabin"/>
                <a:cs typeface="Cabin"/>
                <a:sym typeface="Cabin"/>
              </a:rPr>
              <a:t>.</a:t>
            </a: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400" b="0" i="0" u="none" strike="noStrike" cap="none">
              <a:solidFill>
                <a:schemeClr val="dk1"/>
              </a:solidFill>
              <a:latin typeface="Cabin"/>
              <a:ea typeface="Cabin"/>
              <a:cs typeface="Cabin"/>
              <a:sym typeface="Cabin"/>
            </a:endParaRPr>
          </a:p>
        </p:txBody>
      </p:sp>
      <p:graphicFrame>
        <p:nvGraphicFramePr>
          <p:cNvPr id="960" name="Google Shape;960;g2ba857a6522_0_848"/>
          <p:cNvGraphicFramePr/>
          <p:nvPr/>
        </p:nvGraphicFramePr>
        <p:xfrm>
          <a:off x="1530223" y="3227823"/>
          <a:ext cx="6967200" cy="4116020"/>
        </p:xfrm>
        <a:graphic>
          <a:graphicData uri="http://schemas.openxmlformats.org/drawingml/2006/table">
            <a:tbl>
              <a:tblPr>
                <a:noFill/>
                <a:tableStyleId>{52FDB458-6F0E-465C-AD0F-782A450ACF20}</a:tableStyleId>
              </a:tblPr>
              <a:tblGrid>
                <a:gridCol w="2322400">
                  <a:extLst>
                    <a:ext uri="{9D8B030D-6E8A-4147-A177-3AD203B41FA5}">
                      <a16:colId xmlns:a16="http://schemas.microsoft.com/office/drawing/2014/main" val="20000"/>
                    </a:ext>
                  </a:extLst>
                </a:gridCol>
                <a:gridCol w="2322400">
                  <a:extLst>
                    <a:ext uri="{9D8B030D-6E8A-4147-A177-3AD203B41FA5}">
                      <a16:colId xmlns:a16="http://schemas.microsoft.com/office/drawing/2014/main" val="20001"/>
                    </a:ext>
                  </a:extLst>
                </a:gridCol>
                <a:gridCol w="2322400">
                  <a:extLst>
                    <a:ext uri="{9D8B030D-6E8A-4147-A177-3AD203B41FA5}">
                      <a16:colId xmlns:a16="http://schemas.microsoft.com/office/drawing/2014/main" val="20002"/>
                    </a:ext>
                  </a:extLst>
                </a:gridCol>
              </a:tblGrid>
              <a:tr h="1038425">
                <a:tc>
                  <a:txBody>
                    <a:bodyPr/>
                    <a:lstStyle/>
                    <a:p>
                      <a:pPr marL="0" marR="0" lvl="0" indent="0" algn="ctr" rtl="0">
                        <a:lnSpc>
                          <a:spcPct val="100000"/>
                        </a:lnSpc>
                        <a:spcBef>
                          <a:spcPts val="0"/>
                        </a:spcBef>
                        <a:spcAft>
                          <a:spcPts val="0"/>
                        </a:spcAft>
                        <a:buClr>
                          <a:srgbClr val="000000"/>
                        </a:buClr>
                        <a:buSzPts val="1200"/>
                        <a:buFont typeface="Arial"/>
                        <a:buNone/>
                      </a:pPr>
                      <a:r>
                        <a:rPr lang="es-CL" sz="1400" b="1" u="none" strike="noStrike" cap="none">
                          <a:solidFill>
                            <a:schemeClr val="dk1"/>
                          </a:solidFill>
                          <a:latin typeface="Cabin"/>
                          <a:ea typeface="Cabin"/>
                          <a:cs typeface="Cabin"/>
                          <a:sym typeface="Cabin"/>
                        </a:rPr>
                        <a:t>¿</a:t>
                      </a:r>
                      <a:r>
                        <a:rPr lang="es-CL" sz="1400" b="1" i="0" u="none" strike="noStrike" cap="none">
                          <a:solidFill>
                            <a:schemeClr val="dk1"/>
                          </a:solidFill>
                          <a:latin typeface="Cabin"/>
                          <a:ea typeface="Cabin"/>
                          <a:cs typeface="Cabin"/>
                          <a:sym typeface="Cabin"/>
                        </a:rPr>
                        <a:t>Qué aprendió cada integrante del equipo y qué fue importante?</a:t>
                      </a:r>
                      <a:endParaRPr sz="1400" u="none" strike="noStrike" cap="none"/>
                    </a:p>
                    <a:p>
                      <a:pPr marL="0" marR="0" lvl="0" indent="0" algn="ctr" rtl="0">
                        <a:lnSpc>
                          <a:spcPct val="100000"/>
                        </a:lnSpc>
                        <a:spcBef>
                          <a:spcPts val="0"/>
                        </a:spcBef>
                        <a:spcAft>
                          <a:spcPts val="0"/>
                        </a:spcAft>
                        <a:buClr>
                          <a:srgbClr val="000000"/>
                        </a:buClr>
                        <a:buSzPts val="1200"/>
                        <a:buFont typeface="Arial"/>
                        <a:buNone/>
                      </a:pPr>
                      <a:endParaRPr sz="1400" b="1" u="none" strike="noStrike" cap="none">
                        <a:latin typeface="Cabin"/>
                        <a:ea typeface="Cabin"/>
                        <a:cs typeface="Cabin"/>
                        <a:sym typeface="Cabin"/>
                      </a:endParaRPr>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8A8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400" b="1" i="0" u="none" strike="noStrike" cap="none">
                          <a:solidFill>
                            <a:schemeClr val="dk1"/>
                          </a:solidFill>
                          <a:latin typeface="Cabin"/>
                          <a:ea typeface="Cabin"/>
                          <a:cs typeface="Cabin"/>
                          <a:sym typeface="Cabin"/>
                        </a:rPr>
                        <a:t>¿Cómo y dónde pusimos a prueba esta habilidad hoy?</a:t>
                      </a:r>
                      <a:endParaRPr sz="14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200"/>
                        <a:buFont typeface="Arial"/>
                        <a:buNone/>
                      </a:pPr>
                      <a:endParaRPr sz="1400" b="1" u="none" strike="noStrike" cap="none">
                        <a:latin typeface="Cabin"/>
                        <a:ea typeface="Cabin"/>
                        <a:cs typeface="Cabin"/>
                        <a:sym typeface="Cabin"/>
                      </a:endParaRPr>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8A80"/>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s-CL" sz="1400" b="1" i="0" u="none" strike="noStrike" cap="none">
                          <a:solidFill>
                            <a:schemeClr val="dk1"/>
                          </a:solidFill>
                          <a:latin typeface="Cabin"/>
                          <a:ea typeface="Cabin"/>
                          <a:cs typeface="Cabin"/>
                          <a:sym typeface="Cabin"/>
                        </a:rPr>
                        <a:t>¿Qué haríamos diferente para una próxima sesión?</a:t>
                      </a:r>
                      <a:endParaRPr sz="14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200"/>
                        <a:buFont typeface="Arial"/>
                        <a:buNone/>
                      </a:pPr>
                      <a:r>
                        <a:rPr lang="es-CL" sz="1400" b="1" i="0" u="none" strike="noStrike" cap="none">
                          <a:solidFill>
                            <a:schemeClr val="dk1"/>
                          </a:solidFill>
                          <a:latin typeface="Cabin"/>
                          <a:ea typeface="Cabin"/>
                          <a:cs typeface="Cabin"/>
                          <a:sym typeface="Cabin"/>
                        </a:rPr>
                        <a:t>¿Qué consejo le damos a los demás?</a:t>
                      </a:r>
                      <a:endParaRPr sz="1400" u="none" strike="noStrike" cap="none"/>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8A80"/>
                    </a:solidFill>
                  </a:tcPr>
                </a:tc>
                <a:extLst>
                  <a:ext uri="{0D108BD9-81ED-4DB2-BD59-A6C34878D82A}">
                    <a16:rowId xmlns:a16="http://schemas.microsoft.com/office/drawing/2014/main" val="10000"/>
                  </a:ext>
                </a:extLst>
              </a:tr>
              <a:tr h="2300325">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75325" marR="753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61" name="Google Shape;961;g2ba857a6522_0_848"/>
          <p:cNvSpPr txBox="1"/>
          <p:nvPr/>
        </p:nvSpPr>
        <p:spPr>
          <a:xfrm>
            <a:off x="183651" y="126535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chemeClr val="dk1"/>
                </a:solidFill>
                <a:latin typeface="Arvo"/>
                <a:ea typeface="Arvo"/>
                <a:cs typeface="Arvo"/>
                <a:sym typeface="Arvo"/>
              </a:rPr>
              <a:t>REFLEXIÓN </a:t>
            </a:r>
            <a:r>
              <a:rPr lang="es-CL" sz="2400" b="0" i="0" u="none" strike="noStrike" cap="none">
                <a:solidFill>
                  <a:schemeClr val="dk1"/>
                </a:solidFill>
                <a:latin typeface="Arvo"/>
                <a:ea typeface="Arvo"/>
                <a:cs typeface="Arvo"/>
                <a:sym typeface="Arvo"/>
              </a:rPr>
              <a:t>TRABAJO EN EQUIPO</a:t>
            </a:r>
            <a:endParaRPr sz="2400" b="0" i="0" u="none" strike="noStrike" cap="none">
              <a:solidFill>
                <a:schemeClr val="dk1"/>
              </a:solidFill>
              <a:latin typeface="Arvo"/>
              <a:ea typeface="Arvo"/>
              <a:cs typeface="Arvo"/>
              <a:sym typeface="Arvo"/>
            </a:endParaRPr>
          </a:p>
        </p:txBody>
      </p:sp>
      <p:pic>
        <p:nvPicPr>
          <p:cNvPr id="962" name="Google Shape;962;g2ba857a6522_0_848"/>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g2ba857a6522_0_860"/>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976" name="Google Shape;976;g2ba857a6522_0_860"/>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977" name="Google Shape;977;g2ba857a6522_0_860"/>
          <p:cNvSpPr txBox="1"/>
          <p:nvPr/>
        </p:nvSpPr>
        <p:spPr>
          <a:xfrm>
            <a:off x="3256103" y="6675863"/>
            <a:ext cx="4367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Cabin"/>
              <a:ea typeface="Cabin"/>
              <a:cs typeface="Cabin"/>
              <a:sym typeface="Cabin"/>
            </a:endParaRPr>
          </a:p>
        </p:txBody>
      </p:sp>
      <p:sp>
        <p:nvSpPr>
          <p:cNvPr id="978" name="Google Shape;978;g2ba857a6522_0_860"/>
          <p:cNvSpPr txBox="1"/>
          <p:nvPr/>
        </p:nvSpPr>
        <p:spPr>
          <a:xfrm>
            <a:off x="3685519" y="6484535"/>
            <a:ext cx="2851200" cy="8928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2300" b="0" i="0" u="none" strike="noStrike" cap="none">
                <a:solidFill>
                  <a:srgbClr val="000000"/>
                </a:solidFill>
                <a:latin typeface="Cabin"/>
                <a:ea typeface="Cabin"/>
                <a:cs typeface="Cabin"/>
                <a:sym typeface="Cabin"/>
              </a:rPr>
              <a:t>CAPACIDAD CREATIVA</a:t>
            </a:r>
            <a:endParaRPr sz="2300" b="0" i="0" u="none" strike="noStrike" cap="none">
              <a:solidFill>
                <a:srgbClr val="000000"/>
              </a:solidFill>
              <a:latin typeface="Cabin"/>
              <a:ea typeface="Cabin"/>
              <a:cs typeface="Cabin"/>
              <a:sym typeface="Cabin"/>
            </a:endParaRPr>
          </a:p>
        </p:txBody>
      </p:sp>
      <p:sp>
        <p:nvSpPr>
          <p:cNvPr id="979" name="Google Shape;979;g2ba857a6522_0_860"/>
          <p:cNvSpPr txBox="1"/>
          <p:nvPr/>
        </p:nvSpPr>
        <p:spPr>
          <a:xfrm>
            <a:off x="1396929" y="5933887"/>
            <a:ext cx="73026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3800" b="0" i="0" u="none" strike="noStrike" cap="none">
                <a:solidFill>
                  <a:srgbClr val="000000"/>
                </a:solidFill>
                <a:highlight>
                  <a:srgbClr val="FF8A80"/>
                </a:highlight>
                <a:latin typeface="Arvo"/>
                <a:ea typeface="Arvo"/>
                <a:cs typeface="Arvo"/>
                <a:sym typeface="Arvo"/>
              </a:rPr>
              <a:t>COEVALUACIÓN</a:t>
            </a:r>
            <a:endParaRPr sz="3800" b="1" i="0" u="none" strike="noStrike" cap="none">
              <a:solidFill>
                <a:srgbClr val="000000"/>
              </a:solidFill>
              <a:highlight>
                <a:srgbClr val="FF8A80"/>
              </a:highlight>
              <a:latin typeface="Arvo"/>
              <a:ea typeface="Arvo"/>
              <a:cs typeface="Arvo"/>
              <a:sym typeface="Arvo"/>
            </a:endParaRPr>
          </a:p>
        </p:txBody>
      </p:sp>
      <p:pic>
        <p:nvPicPr>
          <p:cNvPr id="980" name="Google Shape;980;g2ba857a6522_0_860"/>
          <p:cNvPicPr preferRelativeResize="0"/>
          <p:nvPr/>
        </p:nvPicPr>
        <p:blipFill rotWithShape="1">
          <a:blip r:embed="rId3">
            <a:alphaModFix/>
          </a:blip>
          <a:srcRect/>
          <a:stretch/>
        </p:blipFill>
        <p:spPr>
          <a:xfrm>
            <a:off x="4139648" y="3582770"/>
            <a:ext cx="1646979" cy="1570549"/>
          </a:xfrm>
          <a:prstGeom prst="rect">
            <a:avLst/>
          </a:prstGeom>
          <a:noFill/>
          <a:ln>
            <a:noFill/>
          </a:ln>
        </p:spPr>
      </p:pic>
      <p:pic>
        <p:nvPicPr>
          <p:cNvPr id="981" name="Google Shape;981;g2ba857a6522_0_860"/>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graphicFrame>
        <p:nvGraphicFramePr>
          <p:cNvPr id="986" name="Google Shape;986;g2ba857a6522_0_869"/>
          <p:cNvGraphicFramePr/>
          <p:nvPr/>
        </p:nvGraphicFramePr>
        <p:xfrm>
          <a:off x="1318275" y="3277420"/>
          <a:ext cx="7422825" cy="3009390"/>
        </p:xfrm>
        <a:graphic>
          <a:graphicData uri="http://schemas.openxmlformats.org/drawingml/2006/table">
            <a:tbl>
              <a:tblPr>
                <a:noFill/>
                <a:tableStyleId>{52FDB458-6F0E-465C-AD0F-782A450ACF20}</a:tableStyleId>
              </a:tblPr>
              <a:tblGrid>
                <a:gridCol w="1664800">
                  <a:extLst>
                    <a:ext uri="{9D8B030D-6E8A-4147-A177-3AD203B41FA5}">
                      <a16:colId xmlns:a16="http://schemas.microsoft.com/office/drawing/2014/main" val="20000"/>
                    </a:ext>
                  </a:extLst>
                </a:gridCol>
                <a:gridCol w="2684075">
                  <a:extLst>
                    <a:ext uri="{9D8B030D-6E8A-4147-A177-3AD203B41FA5}">
                      <a16:colId xmlns:a16="http://schemas.microsoft.com/office/drawing/2014/main" val="20001"/>
                    </a:ext>
                  </a:extLst>
                </a:gridCol>
                <a:gridCol w="317250">
                  <a:extLst>
                    <a:ext uri="{9D8B030D-6E8A-4147-A177-3AD203B41FA5}">
                      <a16:colId xmlns:a16="http://schemas.microsoft.com/office/drawing/2014/main" val="20002"/>
                    </a:ext>
                  </a:extLst>
                </a:gridCol>
                <a:gridCol w="306300">
                  <a:extLst>
                    <a:ext uri="{9D8B030D-6E8A-4147-A177-3AD203B41FA5}">
                      <a16:colId xmlns:a16="http://schemas.microsoft.com/office/drawing/2014/main" val="20003"/>
                    </a:ext>
                  </a:extLst>
                </a:gridCol>
                <a:gridCol w="306300">
                  <a:extLst>
                    <a:ext uri="{9D8B030D-6E8A-4147-A177-3AD203B41FA5}">
                      <a16:colId xmlns:a16="http://schemas.microsoft.com/office/drawing/2014/main" val="20004"/>
                    </a:ext>
                  </a:extLst>
                </a:gridCol>
                <a:gridCol w="306300">
                  <a:extLst>
                    <a:ext uri="{9D8B030D-6E8A-4147-A177-3AD203B41FA5}">
                      <a16:colId xmlns:a16="http://schemas.microsoft.com/office/drawing/2014/main" val="20005"/>
                    </a:ext>
                  </a:extLst>
                </a:gridCol>
                <a:gridCol w="306300">
                  <a:extLst>
                    <a:ext uri="{9D8B030D-6E8A-4147-A177-3AD203B41FA5}">
                      <a16:colId xmlns:a16="http://schemas.microsoft.com/office/drawing/2014/main" val="20006"/>
                    </a:ext>
                  </a:extLst>
                </a:gridCol>
                <a:gridCol w="306300">
                  <a:extLst>
                    <a:ext uri="{9D8B030D-6E8A-4147-A177-3AD203B41FA5}">
                      <a16:colId xmlns:a16="http://schemas.microsoft.com/office/drawing/2014/main" val="20007"/>
                    </a:ext>
                  </a:extLst>
                </a:gridCol>
                <a:gridCol w="306300">
                  <a:extLst>
                    <a:ext uri="{9D8B030D-6E8A-4147-A177-3AD203B41FA5}">
                      <a16:colId xmlns:a16="http://schemas.microsoft.com/office/drawing/2014/main" val="20008"/>
                    </a:ext>
                  </a:extLst>
                </a:gridCol>
                <a:gridCol w="306300">
                  <a:extLst>
                    <a:ext uri="{9D8B030D-6E8A-4147-A177-3AD203B41FA5}">
                      <a16:colId xmlns:a16="http://schemas.microsoft.com/office/drawing/2014/main" val="20009"/>
                    </a:ext>
                  </a:extLst>
                </a:gridCol>
                <a:gridCol w="306300">
                  <a:extLst>
                    <a:ext uri="{9D8B030D-6E8A-4147-A177-3AD203B41FA5}">
                      <a16:colId xmlns:a16="http://schemas.microsoft.com/office/drawing/2014/main" val="20010"/>
                    </a:ext>
                  </a:extLst>
                </a:gridCol>
                <a:gridCol w="306300">
                  <a:extLst>
                    <a:ext uri="{9D8B030D-6E8A-4147-A177-3AD203B41FA5}">
                      <a16:colId xmlns:a16="http://schemas.microsoft.com/office/drawing/2014/main" val="20011"/>
                    </a:ext>
                  </a:extLst>
                </a:gridCol>
              </a:tblGrid>
              <a:tr h="301675">
                <a:tc gridSpan="2">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chemeClr val="lt1"/>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Integrante 1</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Integrante 2</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Integrante 3</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Integrante 4</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Integrante 5</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hMerge="1">
                  <a:txBody>
                    <a:bodyPr/>
                    <a:lstStyle/>
                    <a:p>
                      <a:endParaRPr lang="es-ES"/>
                    </a:p>
                  </a:txBody>
                  <a:tcPr/>
                </a:tc>
                <a:extLst>
                  <a:ext uri="{0D108BD9-81ED-4DB2-BD59-A6C34878D82A}">
                    <a16:rowId xmlns:a16="http://schemas.microsoft.com/office/drawing/2014/main" val="10000"/>
                  </a:ext>
                </a:extLst>
              </a:tr>
              <a:tr h="301675">
                <a:tc>
                  <a:txBody>
                    <a:bodyPr/>
                    <a:lstStyle/>
                    <a:p>
                      <a:pPr marL="0" marR="0" lvl="0" indent="0" algn="l"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INDICADORES DE CREATIVIDAD</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 ACCIONES</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SI</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NO</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SI</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NO</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SI</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NO</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SI</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NO</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SI</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latin typeface="Cabin"/>
                          <a:ea typeface="Cabin"/>
                          <a:cs typeface="Cabin"/>
                          <a:sym typeface="Cabin"/>
                        </a:rPr>
                        <a:t>NO</a:t>
                      </a:r>
                      <a:endParaRPr sz="16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71225">
                <a:tc rowSpan="5">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1. </a:t>
                      </a:r>
                      <a:r>
                        <a:rPr lang="es-CL" sz="1100" u="none" strike="noStrike" cap="none">
                          <a:solidFill>
                            <a:schemeClr val="dk1"/>
                          </a:solidFill>
                          <a:latin typeface="Cabin"/>
                          <a:ea typeface="Cabin"/>
                          <a:cs typeface="Cabin"/>
                          <a:sym typeface="Cabin"/>
                        </a:rPr>
                        <a:t>Aporta</a:t>
                      </a:r>
                      <a:r>
                        <a:rPr lang="es-CL" sz="1100" b="1" u="none" strike="noStrike" cap="none">
                          <a:solidFill>
                            <a:schemeClr val="dk1"/>
                          </a:solidFill>
                          <a:latin typeface="Cabin"/>
                          <a:ea typeface="Cabin"/>
                          <a:cs typeface="Cabin"/>
                          <a:sym typeface="Cabin"/>
                        </a:rPr>
                        <a:t> distintos tipos de sugerencias en cuanta novedad</a:t>
                      </a:r>
                      <a:r>
                        <a:rPr lang="es-CL" sz="1100" u="none" strike="noStrike" cap="none">
                          <a:solidFill>
                            <a:schemeClr val="dk1"/>
                          </a:solidFill>
                          <a:latin typeface="Cabin"/>
                          <a:ea typeface="Cabin"/>
                          <a:cs typeface="Cabin"/>
                          <a:sym typeface="Cabin"/>
                        </a:rPr>
                        <a:t> a ideas, situaciones o problemas que le plantean otras personas.*</a:t>
                      </a:r>
                      <a:endParaRPr sz="1100" u="none" strike="noStrike" cap="none">
                        <a:solidFill>
                          <a:schemeClr val="dk1"/>
                        </a:solidFill>
                      </a:endParaRPr>
                    </a:p>
                    <a:p>
                      <a:pPr marL="0" marR="0" lvl="0" indent="0" algn="l" rtl="0">
                        <a:lnSpc>
                          <a:spcPct val="100000"/>
                        </a:lnSpc>
                        <a:spcBef>
                          <a:spcPts val="0"/>
                        </a:spcBef>
                        <a:spcAft>
                          <a:spcPts val="0"/>
                        </a:spcAft>
                        <a:buClr>
                          <a:srgbClr val="000000"/>
                        </a:buClr>
                        <a:buSzPts val="1100"/>
                        <a:buFont typeface="Arial"/>
                        <a:buNone/>
                      </a:pPr>
                      <a:endParaRPr sz="1100" u="none" strike="noStrike" cap="none">
                        <a:solidFill>
                          <a:schemeClr val="dk1"/>
                        </a:solidFill>
                        <a:latin typeface="Cabin"/>
                        <a:ea typeface="Cabin"/>
                        <a:cs typeface="Cabin"/>
                        <a:sym typeface="Cabin"/>
                      </a:endParaRPr>
                    </a:p>
                  </a:txBody>
                  <a:tcPr marL="5900" marR="590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00"/>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1. </a:t>
                      </a:r>
                      <a:r>
                        <a:rPr lang="es-CL" sz="1100" u="none" strike="noStrike" cap="none">
                          <a:solidFill>
                            <a:schemeClr val="dk1"/>
                          </a:solidFill>
                          <a:latin typeface="Cabin"/>
                          <a:ea typeface="Cabin"/>
                          <a:cs typeface="Cabin"/>
                          <a:sym typeface="Cabin"/>
                        </a:rPr>
                        <a:t>Propone ideas </a:t>
                      </a:r>
                      <a:r>
                        <a:rPr lang="es-CL" sz="1100" b="1" u="none" strike="noStrike" cap="none">
                          <a:solidFill>
                            <a:schemeClr val="dk1"/>
                          </a:solidFill>
                          <a:latin typeface="Cabin"/>
                          <a:ea typeface="Cabin"/>
                          <a:cs typeface="Cabin"/>
                          <a:sym typeface="Cabin"/>
                        </a:rPr>
                        <a:t>apropiadas</a:t>
                      </a:r>
                      <a:r>
                        <a:rPr lang="es-CL" sz="1100" u="none" strike="noStrike" cap="none">
                          <a:solidFill>
                            <a:schemeClr val="dk1"/>
                          </a:solidFill>
                          <a:latin typeface="Cabin"/>
                          <a:ea typeface="Cabin"/>
                          <a:cs typeface="Cabin"/>
                          <a:sym typeface="Cabin"/>
                        </a:rPr>
                        <a:t> al desafío que buscan resolver.</a:t>
                      </a:r>
                      <a:endParaRPr sz="1600" u="none" strike="noStrike" cap="none"/>
                    </a:p>
                  </a:txBody>
                  <a:tcPr marL="5900" marR="590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471225">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2.</a:t>
                      </a:r>
                      <a:r>
                        <a:rPr lang="es-CL" sz="1100" u="none" strike="noStrike" cap="none">
                          <a:solidFill>
                            <a:schemeClr val="dk1"/>
                          </a:solidFill>
                          <a:latin typeface="Cabin"/>
                          <a:ea typeface="Cabin"/>
                          <a:cs typeface="Cabin"/>
                          <a:sym typeface="Cabin"/>
                        </a:rPr>
                        <a:t>Propone ideas </a:t>
                      </a:r>
                      <a:r>
                        <a:rPr lang="es-CL" sz="1100" b="1" u="none" strike="noStrike" cap="none">
                          <a:solidFill>
                            <a:schemeClr val="dk1"/>
                          </a:solidFill>
                          <a:latin typeface="Cabin"/>
                          <a:ea typeface="Cabin"/>
                          <a:cs typeface="Cabin"/>
                          <a:sym typeface="Cabin"/>
                        </a:rPr>
                        <a:t>diversas</a:t>
                      </a:r>
                      <a:r>
                        <a:rPr lang="es-CL" sz="1100" u="none" strike="noStrike" cap="none">
                          <a:solidFill>
                            <a:schemeClr val="dk1"/>
                          </a:solidFill>
                          <a:latin typeface="Cabin"/>
                          <a:ea typeface="Cabin"/>
                          <a:cs typeface="Cabin"/>
                          <a:sym typeface="Cabin"/>
                        </a:rPr>
                        <a:t> (al menos tres).</a:t>
                      </a:r>
                      <a:endParaRPr sz="1600" u="none" strike="noStrike" cap="none"/>
                    </a:p>
                  </a:txBody>
                  <a:tcPr marL="5900" marR="590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44955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3.</a:t>
                      </a:r>
                      <a:r>
                        <a:rPr lang="es-CL" sz="1100" u="none" strike="noStrike" cap="none">
                          <a:solidFill>
                            <a:schemeClr val="dk1"/>
                          </a:solidFill>
                          <a:latin typeface="Cabin"/>
                          <a:ea typeface="Cabin"/>
                          <a:cs typeface="Cabin"/>
                          <a:sym typeface="Cabin"/>
                        </a:rPr>
                        <a:t>Propone ideas </a:t>
                      </a:r>
                      <a:r>
                        <a:rPr lang="es-CL" sz="1100" b="1" u="none" strike="noStrike" cap="none">
                          <a:solidFill>
                            <a:schemeClr val="dk1"/>
                          </a:solidFill>
                          <a:latin typeface="Cabin"/>
                          <a:ea typeface="Cabin"/>
                          <a:cs typeface="Cabin"/>
                          <a:sym typeface="Cabin"/>
                        </a:rPr>
                        <a:t>originales</a:t>
                      </a:r>
                      <a:r>
                        <a:rPr lang="es-CL" sz="1100" u="none" strike="noStrike" cap="none">
                          <a:solidFill>
                            <a:schemeClr val="dk1"/>
                          </a:solidFill>
                          <a:latin typeface="Cabin"/>
                          <a:ea typeface="Cabin"/>
                          <a:cs typeface="Cabin"/>
                          <a:sym typeface="Cabin"/>
                        </a:rPr>
                        <a:t> al desafío</a:t>
                      </a:r>
                      <a:r>
                        <a:rPr lang="es-CL" sz="1100" b="0" i="0" u="none" strike="noStrike" cap="none">
                          <a:solidFill>
                            <a:schemeClr val="dk1"/>
                          </a:solidFill>
                          <a:latin typeface="Cabin"/>
                          <a:ea typeface="Cabin"/>
                          <a:cs typeface="Cabin"/>
                          <a:sym typeface="Cabin"/>
                        </a:rPr>
                        <a:t>.</a:t>
                      </a:r>
                      <a:endParaRPr sz="1600" u="none" strike="noStrike" cap="none"/>
                    </a:p>
                  </a:txBody>
                  <a:tcPr marL="5900" marR="590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CL" sz="900" b="0" i="0" u="none" strike="noStrike" cap="none">
                          <a:solidFill>
                            <a:srgbClr val="000000"/>
                          </a:solidFill>
                          <a:latin typeface="Arial"/>
                          <a:ea typeface="Arial"/>
                          <a:cs typeface="Arial"/>
                          <a:sym typeface="Arial"/>
                        </a:rPr>
                        <a:t> </a:t>
                      </a: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471225">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0" i="0" u="none" strike="noStrike" cap="none">
                          <a:solidFill>
                            <a:schemeClr val="dk1"/>
                          </a:solidFill>
                          <a:latin typeface="Cabin"/>
                          <a:ea typeface="Cabin"/>
                          <a:cs typeface="Cabin"/>
                          <a:sym typeface="Cabin"/>
                        </a:rPr>
                        <a:t>4</a:t>
                      </a:r>
                      <a:r>
                        <a:rPr lang="es-CL" sz="1100" u="none" strike="noStrike" cap="none">
                          <a:solidFill>
                            <a:schemeClr val="dk1"/>
                          </a:solidFill>
                          <a:latin typeface="Cabin"/>
                          <a:ea typeface="Cabin"/>
                          <a:cs typeface="Cabin"/>
                          <a:sym typeface="Cabin"/>
                        </a:rPr>
                        <a:t>. Aporta a generar un ambiente abierto en que las nuevas ideas son consideradas.</a:t>
                      </a:r>
                      <a:r>
                        <a:rPr lang="es-CL" sz="1100" b="0" i="0" u="none" strike="noStrike" cap="none">
                          <a:solidFill>
                            <a:schemeClr val="dk1"/>
                          </a:solidFill>
                          <a:latin typeface="Cabin"/>
                          <a:ea typeface="Cabin"/>
                          <a:cs typeface="Cabin"/>
                          <a:sym typeface="Cabin"/>
                        </a:rPr>
                        <a:t>.</a:t>
                      </a:r>
                      <a:endParaRPr sz="1600" u="none" strike="noStrike" cap="none"/>
                    </a:p>
                  </a:txBody>
                  <a:tcPr marL="5900" marR="590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360300">
                <a:tc vMerge="1">
                  <a:txBody>
                    <a:bodyPr/>
                    <a:lstStyle/>
                    <a:p>
                      <a:endParaRPr lang="es-E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s-CL" sz="1100" b="1" i="0" u="none" strike="noStrike" cap="none">
                          <a:solidFill>
                            <a:schemeClr val="dk1"/>
                          </a:solidFill>
                          <a:highlight>
                            <a:srgbClr val="FFFF00"/>
                          </a:highlight>
                          <a:latin typeface="Cabin"/>
                          <a:ea typeface="Cabin"/>
                          <a:cs typeface="Cabin"/>
                          <a:sym typeface="Cabin"/>
                        </a:rPr>
                        <a:t>TOTAL INDICADOR 1:</a:t>
                      </a:r>
                      <a:r>
                        <a:rPr lang="es-CL" sz="1100" b="1" i="0" u="none" strike="noStrike" cap="none">
                          <a:solidFill>
                            <a:schemeClr val="dk1"/>
                          </a:solidFill>
                          <a:latin typeface="Cabin"/>
                          <a:ea typeface="Cabin"/>
                          <a:cs typeface="Cabin"/>
                          <a:sym typeface="Cabin"/>
                        </a:rPr>
                        <a:t> SUMA LA CANTIDAD DE SI</a:t>
                      </a:r>
                      <a:endParaRPr sz="1600" u="none" strike="noStrike" cap="none"/>
                    </a:p>
                  </a:txBody>
                  <a:tcPr marL="5900" marR="5900" marT="8075" marB="38700" anchor="ctr">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FFFFF"/>
                    </a:solidFill>
                  </a:tcPr>
                </a:tc>
                <a:tc hMerge="1">
                  <a:txBody>
                    <a:bodyPr/>
                    <a:lstStyle/>
                    <a:p>
                      <a:endParaRPr lang="es-ES"/>
                    </a:p>
                  </a:txBody>
                  <a:tcPr/>
                </a:tc>
                <a:tc gridSpan="2">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txBody>
                  <a:tcPr marL="5900" marR="5900" marT="8075" marB="38700" anchor="b">
                    <a:lnL w="12675" cap="flat" cmpd="sng">
                      <a:solidFill>
                        <a:srgbClr val="A5A5A5"/>
                      </a:solidFill>
                      <a:prstDash val="solid"/>
                      <a:round/>
                      <a:headEnd type="none" w="sm" len="sm"/>
                      <a:tailEnd type="none" w="sm" len="sm"/>
                    </a:lnL>
                    <a:lnR w="12675" cap="flat" cmpd="sng">
                      <a:solidFill>
                        <a:srgbClr val="A5A5A5"/>
                      </a:solidFill>
                      <a:prstDash val="solid"/>
                      <a:round/>
                      <a:headEnd type="none" w="sm" len="sm"/>
                      <a:tailEnd type="none" w="sm" len="sm"/>
                    </a:lnR>
                    <a:lnT w="12675" cap="flat" cmpd="sng">
                      <a:solidFill>
                        <a:srgbClr val="A5A5A5"/>
                      </a:solidFill>
                      <a:prstDash val="solid"/>
                      <a:round/>
                      <a:headEnd type="none" w="sm" len="sm"/>
                      <a:tailEnd type="none" w="sm" len="sm"/>
                    </a:lnT>
                    <a:lnB w="12675" cap="flat" cmpd="sng">
                      <a:solidFill>
                        <a:srgbClr val="A5A5A5"/>
                      </a:solidFill>
                      <a:prstDash val="solid"/>
                      <a:round/>
                      <a:headEnd type="none" w="sm" len="sm"/>
                      <a:tailEnd type="none" w="sm" len="sm"/>
                    </a:lnB>
                    <a:solidFill>
                      <a:srgbClr val="F2F2F2"/>
                    </a:solidFill>
                  </a:tcPr>
                </a:tc>
                <a:tc hMerge="1">
                  <a:txBody>
                    <a:bodyPr/>
                    <a:lstStyle/>
                    <a:p>
                      <a:endParaRPr lang="es-ES"/>
                    </a:p>
                  </a:txBody>
                  <a:tcPr/>
                </a:tc>
                <a:extLst>
                  <a:ext uri="{0D108BD9-81ED-4DB2-BD59-A6C34878D82A}">
                    <a16:rowId xmlns:a16="http://schemas.microsoft.com/office/drawing/2014/main" val="10006"/>
                  </a:ext>
                </a:extLst>
              </a:tr>
            </a:tbl>
          </a:graphicData>
        </a:graphic>
      </p:graphicFrame>
      <p:sp>
        <p:nvSpPr>
          <p:cNvPr id="987" name="Google Shape;987;g2ba857a6522_0_869"/>
          <p:cNvSpPr txBox="1"/>
          <p:nvPr/>
        </p:nvSpPr>
        <p:spPr>
          <a:xfrm>
            <a:off x="160601" y="1304487"/>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chemeClr val="dk1"/>
                </a:solidFill>
                <a:latin typeface="Arvo"/>
                <a:ea typeface="Arvo"/>
                <a:cs typeface="Arvo"/>
                <a:sym typeface="Arvo"/>
              </a:rPr>
              <a:t>COEVALUACIÓN </a:t>
            </a:r>
            <a:r>
              <a:rPr lang="es-CL" sz="2400" b="0" i="0" u="none" strike="noStrike" cap="none">
                <a:solidFill>
                  <a:schemeClr val="dk1"/>
                </a:solidFill>
                <a:latin typeface="Arvo"/>
                <a:ea typeface="Arvo"/>
                <a:cs typeface="Arvo"/>
                <a:sym typeface="Arvo"/>
              </a:rPr>
              <a:t>CAPACIDAD CREATIVA</a:t>
            </a:r>
            <a:endParaRPr sz="2400" b="0" i="0" u="none" strike="noStrike" cap="none">
              <a:solidFill>
                <a:schemeClr val="dk1"/>
              </a:solidFill>
              <a:latin typeface="Arvo"/>
              <a:ea typeface="Arvo"/>
              <a:cs typeface="Arvo"/>
              <a:sym typeface="Arvo"/>
            </a:endParaRPr>
          </a:p>
        </p:txBody>
      </p:sp>
      <p:sp>
        <p:nvSpPr>
          <p:cNvPr id="988" name="Google Shape;988;g2ba857a6522_0_869"/>
          <p:cNvSpPr txBox="1"/>
          <p:nvPr/>
        </p:nvSpPr>
        <p:spPr>
          <a:xfrm>
            <a:off x="1319626" y="2074558"/>
            <a:ext cx="7404600" cy="8457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s-CL" sz="1100" b="0" i="0" u="none" strike="noStrike" cap="none">
                <a:solidFill>
                  <a:schemeClr val="dk1"/>
                </a:solidFill>
                <a:highlight>
                  <a:srgbClr val="D9D9D9"/>
                </a:highlight>
                <a:latin typeface="Cabin"/>
                <a:ea typeface="Cabin"/>
                <a:cs typeface="Cabin"/>
                <a:sym typeface="Cabin"/>
              </a:rPr>
              <a:t>De manera grupal,</a:t>
            </a:r>
            <a:r>
              <a:rPr lang="es-CL" sz="1100" b="0" i="0" u="none" strike="noStrike" cap="none">
                <a:solidFill>
                  <a:schemeClr val="dk1"/>
                </a:solidFill>
                <a:latin typeface="Cabin"/>
                <a:ea typeface="Cabin"/>
                <a:cs typeface="Cabin"/>
                <a:sym typeface="Cabin"/>
              </a:rPr>
              <a:t> evaluar cómo pusieron a prueba su capacidad creativa en este desafío, asignando un SI o NO a cada integrante según la acción especificada. Es importante que entre todos lleguen a un consenso según lo que observaron del compañero/a durante la realización de esta actividad.  </a:t>
            </a:r>
            <a:endParaRPr sz="1400" b="0" i="0" u="none" strike="noStrike" cap="none">
              <a:solidFill>
                <a:srgbClr val="000000"/>
              </a:solidFill>
              <a:latin typeface="Arial"/>
              <a:ea typeface="Arial"/>
              <a:cs typeface="Arial"/>
              <a:sym typeface="Arial"/>
            </a:endParaRPr>
          </a:p>
          <a:p>
            <a:pPr marL="0" marR="0" lvl="0" indent="0" algn="just" rtl="0">
              <a:lnSpc>
                <a:spcPct val="115000"/>
              </a:lnSpc>
              <a:spcBef>
                <a:spcPts val="0"/>
              </a:spcBef>
              <a:spcAft>
                <a:spcPts val="0"/>
              </a:spcAft>
              <a:buNone/>
            </a:pPr>
            <a:r>
              <a:rPr lang="es-CL" sz="1100" b="0" i="0" u="none" strike="noStrike" cap="none">
                <a:solidFill>
                  <a:schemeClr val="dk1"/>
                </a:solidFill>
                <a:highlight>
                  <a:srgbClr val="D9D9D9"/>
                </a:highlight>
                <a:latin typeface="Cabin"/>
                <a:ea typeface="Cabin"/>
                <a:cs typeface="Cabin"/>
                <a:sym typeface="Cabin"/>
              </a:rPr>
              <a:t>Enfócate solo en la actividad lluvia de ideas. </a:t>
            </a:r>
            <a:endParaRPr sz="1400" b="0" i="0" u="none" strike="noStrike" cap="none">
              <a:solidFill>
                <a:srgbClr val="000000"/>
              </a:solidFill>
              <a:highlight>
                <a:srgbClr val="D9D9D9"/>
              </a:highlight>
              <a:latin typeface="Arial"/>
              <a:ea typeface="Arial"/>
              <a:cs typeface="Arial"/>
              <a:sym typeface="Arial"/>
            </a:endParaRPr>
          </a:p>
        </p:txBody>
      </p:sp>
      <p:sp>
        <p:nvSpPr>
          <p:cNvPr id="989" name="Google Shape;989;g2ba857a6522_0_869"/>
          <p:cNvSpPr txBox="1"/>
          <p:nvPr/>
        </p:nvSpPr>
        <p:spPr>
          <a:xfrm>
            <a:off x="1381318" y="6836794"/>
            <a:ext cx="73428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s-CL" sz="1000" b="0" i="0" u="none" strike="noStrike" cap="none">
                <a:solidFill>
                  <a:schemeClr val="dk1"/>
                </a:solidFill>
                <a:latin typeface="Cabin"/>
                <a:ea typeface="Cabin"/>
                <a:cs typeface="Cabin"/>
                <a:sym typeface="Cabin"/>
              </a:rPr>
              <a:t>* </a:t>
            </a:r>
            <a:r>
              <a:rPr lang="es-CL" sz="1000" b="1" i="0" u="none" strike="noStrike" cap="none">
                <a:solidFill>
                  <a:schemeClr val="dk1"/>
                </a:solidFill>
                <a:latin typeface="Cabin"/>
                <a:ea typeface="Cabin"/>
                <a:cs typeface="Cabin"/>
                <a:sym typeface="Cabin"/>
              </a:rPr>
              <a:t>Idea diversa: </a:t>
            </a:r>
            <a:r>
              <a:rPr lang="es-CL" sz="1000" b="0" i="0" u="none" strike="noStrike" cap="none">
                <a:solidFill>
                  <a:schemeClr val="dk1"/>
                </a:solidFill>
                <a:latin typeface="Cabin"/>
                <a:ea typeface="Cabin"/>
                <a:cs typeface="Cabin"/>
                <a:sym typeface="Cabin"/>
              </a:rPr>
              <a:t>se relaciona a ideas que son diferentes entre sí, o de categorías distintas. Pueden no ser originales.  Se mide la fluidez, la habilidad para entregar ideas pero diversas entre sí.</a:t>
            </a:r>
            <a:endParaRPr sz="1000" b="0" i="0" u="none" strike="noStrike" cap="none">
              <a:solidFill>
                <a:schemeClr val="dk1"/>
              </a:solidFill>
              <a:latin typeface="Cabin"/>
              <a:ea typeface="Cabin"/>
              <a:cs typeface="Cabin"/>
              <a:sym typeface="Cabin"/>
            </a:endParaRPr>
          </a:p>
          <a:p>
            <a:pPr marL="0" marR="0" lvl="0" indent="0" algn="l" rtl="0">
              <a:lnSpc>
                <a:spcPct val="115000"/>
              </a:lnSpc>
              <a:spcBef>
                <a:spcPts val="0"/>
              </a:spcBef>
              <a:spcAft>
                <a:spcPts val="0"/>
              </a:spcAft>
              <a:buNone/>
            </a:pPr>
            <a:r>
              <a:rPr lang="es-CL" sz="1000" b="1" i="0" u="none" strike="noStrike" cap="none">
                <a:solidFill>
                  <a:schemeClr val="dk1"/>
                </a:solidFill>
                <a:latin typeface="Cabin"/>
                <a:ea typeface="Cabin"/>
                <a:cs typeface="Cabin"/>
                <a:sym typeface="Cabin"/>
              </a:rPr>
              <a:t>* Idea original</a:t>
            </a:r>
            <a:r>
              <a:rPr lang="es-CL" sz="1000" b="0" i="0" u="none" strike="noStrike" cap="none">
                <a:solidFill>
                  <a:schemeClr val="dk1"/>
                </a:solidFill>
                <a:latin typeface="Cabin"/>
                <a:ea typeface="Cabin"/>
                <a:cs typeface="Cabin"/>
                <a:sym typeface="Cabin"/>
              </a:rPr>
              <a:t>:</a:t>
            </a:r>
            <a:r>
              <a:rPr lang="es-CL" sz="600" b="1" i="0" u="none" strike="noStrike" cap="none">
                <a:solidFill>
                  <a:schemeClr val="dk1"/>
                </a:solidFill>
                <a:latin typeface="Calibri"/>
                <a:ea typeface="Calibri"/>
                <a:cs typeface="Calibri"/>
                <a:sym typeface="Calibri"/>
              </a:rPr>
              <a:t> </a:t>
            </a:r>
            <a:r>
              <a:rPr lang="es-CL" sz="1000" b="0" i="0" u="none" strike="noStrike" cap="none">
                <a:solidFill>
                  <a:schemeClr val="dk1"/>
                </a:solidFill>
                <a:latin typeface="Cabin"/>
                <a:ea typeface="Cabin"/>
                <a:cs typeface="Cabin"/>
                <a:sym typeface="Cabin"/>
              </a:rPr>
              <a:t>Este criterio abarca las cualidades de nuevo, lejano, novedoso o inusual. Algo que comúnmente no se ve o encuentra. </a:t>
            </a:r>
            <a:endParaRPr sz="1000" b="0" i="0" u="none" strike="noStrike" cap="none">
              <a:solidFill>
                <a:schemeClr val="dk1"/>
              </a:solidFill>
              <a:latin typeface="Cabin"/>
              <a:ea typeface="Cabin"/>
              <a:cs typeface="Cabin"/>
              <a:sym typeface="Cabin"/>
            </a:endParaRPr>
          </a:p>
        </p:txBody>
      </p:sp>
      <p:pic>
        <p:nvPicPr>
          <p:cNvPr id="990" name="Google Shape;990;g2ba857a6522_0_869"/>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2ba857a6522_0_876"/>
          <p:cNvSpPr txBox="1"/>
          <p:nvPr/>
        </p:nvSpPr>
        <p:spPr>
          <a:xfrm>
            <a:off x="8497445" y="5751411"/>
            <a:ext cx="1518600" cy="344100"/>
          </a:xfrm>
          <a:prstGeom prst="rect">
            <a:avLst/>
          </a:prstGeom>
          <a:solidFill>
            <a:srgbClr val="FFFF00"/>
          </a:solidFill>
          <a:ln w="9525" cap="flat" cmpd="sng">
            <a:solidFill>
              <a:schemeClr val="dk1"/>
            </a:solidFill>
            <a:prstDash val="dot"/>
            <a:round/>
            <a:headEnd type="none" w="sm" len="sm"/>
            <a:tailEnd type="none" w="sm" len="sm"/>
          </a:ln>
        </p:spPr>
        <p:txBody>
          <a:bodyPr spcFirstLastPara="1" wrap="square" lIns="18000" tIns="18000" rIns="18000" bIns="18000" anchor="t" anchorCtr="0">
            <a:spAutoFit/>
          </a:bodyPr>
          <a:lstStyle/>
          <a:p>
            <a:pPr marL="0" marR="0" lvl="0" indent="0" algn="ctr" rtl="0">
              <a:spcBef>
                <a:spcPts val="0"/>
              </a:spcBef>
              <a:spcAft>
                <a:spcPts val="0"/>
              </a:spcAft>
              <a:buNone/>
            </a:pPr>
            <a:r>
              <a:rPr lang="es-CL" sz="1000" b="0" i="0" u="none" strike="noStrike" cap="none">
                <a:solidFill>
                  <a:srgbClr val="000000"/>
                </a:solidFill>
                <a:latin typeface="Cabin"/>
                <a:ea typeface="Cabin"/>
                <a:cs typeface="Cabin"/>
                <a:sym typeface="Cabin"/>
              </a:rPr>
              <a:t>Nombre/apellido de integrante 1 </a:t>
            </a:r>
            <a:endParaRPr sz="1000" b="0" i="0" u="none" strike="noStrike" cap="none">
              <a:solidFill>
                <a:srgbClr val="000000"/>
              </a:solidFill>
              <a:latin typeface="Cabin"/>
              <a:ea typeface="Cabin"/>
              <a:cs typeface="Cabin"/>
              <a:sym typeface="Cabin"/>
            </a:endParaRPr>
          </a:p>
        </p:txBody>
      </p:sp>
      <p:sp>
        <p:nvSpPr>
          <p:cNvPr id="996" name="Google Shape;996;g2ba857a6522_0_876"/>
          <p:cNvSpPr/>
          <p:nvPr/>
        </p:nvSpPr>
        <p:spPr>
          <a:xfrm>
            <a:off x="1575085" y="2046990"/>
            <a:ext cx="6965400" cy="7872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r>
              <a:rPr lang="es-CL" sz="1200" b="0" i="0" u="none" strike="noStrike" cap="none">
                <a:solidFill>
                  <a:schemeClr val="dk1"/>
                </a:solidFill>
                <a:latin typeface="Cabin"/>
                <a:ea typeface="Cabin"/>
                <a:cs typeface="Cabin"/>
                <a:sym typeface="Cabin"/>
              </a:rPr>
              <a:t>Luego de haber realizado la coevaluación, deberán ubicar a cada integrante en un solo nivel (o columna) de desempeño, según el dominio que mejor representa esta capacidad. Tomen de referencia el puntaje obtenido por cada integrante en el indicador de creatividad de la tabla anterior (SUMA DE SI). El mejor desempeño corresponde al Excelente Dominio y el menor desempeño corresponde al Dominio por Lograr.</a:t>
            </a:r>
            <a:endParaRPr sz="105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1200" b="1" i="0" u="none" strike="noStrike" cap="none">
              <a:solidFill>
                <a:schemeClr val="accent3"/>
              </a:solidFill>
              <a:latin typeface="Cabin"/>
              <a:ea typeface="Cabin"/>
              <a:cs typeface="Cabin"/>
              <a:sym typeface="Cabin"/>
            </a:endParaRPr>
          </a:p>
        </p:txBody>
      </p:sp>
      <p:sp>
        <p:nvSpPr>
          <p:cNvPr id="997" name="Google Shape;997;g2ba857a6522_0_876"/>
          <p:cNvSpPr txBox="1"/>
          <p:nvPr/>
        </p:nvSpPr>
        <p:spPr>
          <a:xfrm>
            <a:off x="8497445" y="6093746"/>
            <a:ext cx="1518600" cy="344100"/>
          </a:xfrm>
          <a:prstGeom prst="rect">
            <a:avLst/>
          </a:prstGeom>
          <a:solidFill>
            <a:srgbClr val="FFFF00"/>
          </a:solidFill>
          <a:ln w="9525" cap="flat" cmpd="sng">
            <a:solidFill>
              <a:schemeClr val="dk1"/>
            </a:solidFill>
            <a:prstDash val="dot"/>
            <a:round/>
            <a:headEnd type="none" w="sm" len="sm"/>
            <a:tailEnd type="none" w="sm" len="sm"/>
          </a:ln>
        </p:spPr>
        <p:txBody>
          <a:bodyPr spcFirstLastPara="1" wrap="square" lIns="18000" tIns="18000" rIns="18000" bIns="18000" anchor="t" anchorCtr="0">
            <a:spAutoFit/>
          </a:bodyPr>
          <a:lstStyle/>
          <a:p>
            <a:pPr marL="0" marR="0" lvl="0" indent="0" algn="ctr" rtl="0">
              <a:spcBef>
                <a:spcPts val="0"/>
              </a:spcBef>
              <a:spcAft>
                <a:spcPts val="0"/>
              </a:spcAft>
              <a:buNone/>
            </a:pPr>
            <a:r>
              <a:rPr lang="es-CL" sz="1000" b="0" i="0" u="none" strike="noStrike" cap="none">
                <a:solidFill>
                  <a:srgbClr val="000000"/>
                </a:solidFill>
                <a:latin typeface="Cabin"/>
                <a:ea typeface="Cabin"/>
                <a:cs typeface="Cabin"/>
                <a:sym typeface="Cabin"/>
              </a:rPr>
              <a:t>Nombre/apellido de integrante 2 </a:t>
            </a:r>
            <a:endParaRPr sz="1000" b="0" i="0" u="none" strike="noStrike" cap="none">
              <a:solidFill>
                <a:srgbClr val="000000"/>
              </a:solidFill>
              <a:latin typeface="Cabin"/>
              <a:ea typeface="Cabin"/>
              <a:cs typeface="Cabin"/>
              <a:sym typeface="Cabin"/>
            </a:endParaRPr>
          </a:p>
        </p:txBody>
      </p:sp>
      <p:sp>
        <p:nvSpPr>
          <p:cNvPr id="998" name="Google Shape;998;g2ba857a6522_0_876"/>
          <p:cNvSpPr txBox="1"/>
          <p:nvPr/>
        </p:nvSpPr>
        <p:spPr>
          <a:xfrm>
            <a:off x="8497445" y="6436081"/>
            <a:ext cx="1518600" cy="344100"/>
          </a:xfrm>
          <a:prstGeom prst="rect">
            <a:avLst/>
          </a:prstGeom>
          <a:solidFill>
            <a:srgbClr val="FFFF00"/>
          </a:solidFill>
          <a:ln w="9525" cap="flat" cmpd="sng">
            <a:solidFill>
              <a:schemeClr val="dk1"/>
            </a:solidFill>
            <a:prstDash val="dot"/>
            <a:round/>
            <a:headEnd type="none" w="sm" len="sm"/>
            <a:tailEnd type="none" w="sm" len="sm"/>
          </a:ln>
        </p:spPr>
        <p:txBody>
          <a:bodyPr spcFirstLastPara="1" wrap="square" lIns="18000" tIns="18000" rIns="18000" bIns="18000" anchor="t" anchorCtr="0">
            <a:spAutoFit/>
          </a:bodyPr>
          <a:lstStyle/>
          <a:p>
            <a:pPr marL="0" marR="0" lvl="0" indent="0" algn="ctr" rtl="0">
              <a:spcBef>
                <a:spcPts val="0"/>
              </a:spcBef>
              <a:spcAft>
                <a:spcPts val="0"/>
              </a:spcAft>
              <a:buNone/>
            </a:pPr>
            <a:r>
              <a:rPr lang="es-CL" sz="1000" b="0" i="0" u="none" strike="noStrike" cap="none">
                <a:solidFill>
                  <a:srgbClr val="000000"/>
                </a:solidFill>
                <a:latin typeface="Cabin"/>
                <a:ea typeface="Cabin"/>
                <a:cs typeface="Cabin"/>
                <a:sym typeface="Cabin"/>
              </a:rPr>
              <a:t>Nombre/apellido de integrante 3</a:t>
            </a:r>
            <a:endParaRPr sz="1000" b="0" i="0" u="none" strike="noStrike" cap="none">
              <a:solidFill>
                <a:srgbClr val="000000"/>
              </a:solidFill>
              <a:latin typeface="Cabin"/>
              <a:ea typeface="Cabin"/>
              <a:cs typeface="Cabin"/>
              <a:sym typeface="Cabin"/>
            </a:endParaRPr>
          </a:p>
        </p:txBody>
      </p:sp>
      <p:sp>
        <p:nvSpPr>
          <p:cNvPr id="999" name="Google Shape;999;g2ba857a6522_0_876"/>
          <p:cNvSpPr txBox="1"/>
          <p:nvPr/>
        </p:nvSpPr>
        <p:spPr>
          <a:xfrm>
            <a:off x="8497445" y="6778417"/>
            <a:ext cx="1518600" cy="344100"/>
          </a:xfrm>
          <a:prstGeom prst="rect">
            <a:avLst/>
          </a:prstGeom>
          <a:solidFill>
            <a:srgbClr val="FFFF00"/>
          </a:solidFill>
          <a:ln w="9525" cap="flat" cmpd="sng">
            <a:solidFill>
              <a:schemeClr val="dk1"/>
            </a:solidFill>
            <a:prstDash val="dot"/>
            <a:round/>
            <a:headEnd type="none" w="sm" len="sm"/>
            <a:tailEnd type="none" w="sm" len="sm"/>
          </a:ln>
        </p:spPr>
        <p:txBody>
          <a:bodyPr spcFirstLastPara="1" wrap="square" lIns="18000" tIns="18000" rIns="18000" bIns="18000" anchor="t" anchorCtr="0">
            <a:spAutoFit/>
          </a:bodyPr>
          <a:lstStyle/>
          <a:p>
            <a:pPr marL="0" marR="0" lvl="0" indent="0" algn="ctr" rtl="0">
              <a:spcBef>
                <a:spcPts val="0"/>
              </a:spcBef>
              <a:spcAft>
                <a:spcPts val="0"/>
              </a:spcAft>
              <a:buNone/>
            </a:pPr>
            <a:r>
              <a:rPr lang="es-CL" sz="1000" b="0" i="0" u="none" strike="noStrike" cap="none">
                <a:solidFill>
                  <a:srgbClr val="000000"/>
                </a:solidFill>
                <a:latin typeface="Cabin"/>
                <a:ea typeface="Cabin"/>
                <a:cs typeface="Cabin"/>
                <a:sym typeface="Cabin"/>
              </a:rPr>
              <a:t>Nombre/apellido de integrante 4 </a:t>
            </a:r>
            <a:endParaRPr sz="1000" b="0" i="0" u="none" strike="noStrike" cap="none">
              <a:solidFill>
                <a:srgbClr val="000000"/>
              </a:solidFill>
              <a:latin typeface="Cabin"/>
              <a:ea typeface="Cabin"/>
              <a:cs typeface="Cabin"/>
              <a:sym typeface="Cabin"/>
            </a:endParaRPr>
          </a:p>
        </p:txBody>
      </p:sp>
      <p:sp>
        <p:nvSpPr>
          <p:cNvPr id="1000" name="Google Shape;1000;g2ba857a6522_0_876"/>
          <p:cNvSpPr txBox="1"/>
          <p:nvPr/>
        </p:nvSpPr>
        <p:spPr>
          <a:xfrm>
            <a:off x="8497445" y="7120752"/>
            <a:ext cx="1518600" cy="344100"/>
          </a:xfrm>
          <a:prstGeom prst="rect">
            <a:avLst/>
          </a:prstGeom>
          <a:solidFill>
            <a:srgbClr val="FFFF00"/>
          </a:solidFill>
          <a:ln w="9525" cap="flat" cmpd="sng">
            <a:solidFill>
              <a:schemeClr val="dk1"/>
            </a:solidFill>
            <a:prstDash val="dot"/>
            <a:round/>
            <a:headEnd type="none" w="sm" len="sm"/>
            <a:tailEnd type="none" w="sm" len="sm"/>
          </a:ln>
        </p:spPr>
        <p:txBody>
          <a:bodyPr spcFirstLastPara="1" wrap="square" lIns="18000" tIns="18000" rIns="18000" bIns="18000" anchor="t" anchorCtr="0">
            <a:spAutoFit/>
          </a:bodyPr>
          <a:lstStyle/>
          <a:p>
            <a:pPr marL="0" marR="0" lvl="0" indent="0" algn="ctr" rtl="0">
              <a:spcBef>
                <a:spcPts val="0"/>
              </a:spcBef>
              <a:spcAft>
                <a:spcPts val="0"/>
              </a:spcAft>
              <a:buNone/>
            </a:pPr>
            <a:r>
              <a:rPr lang="es-CL" sz="1000" b="0" i="0" u="none" strike="noStrike" cap="none">
                <a:solidFill>
                  <a:srgbClr val="000000"/>
                </a:solidFill>
                <a:latin typeface="Cabin"/>
                <a:ea typeface="Cabin"/>
                <a:cs typeface="Cabin"/>
                <a:sym typeface="Cabin"/>
              </a:rPr>
              <a:t>Nombre/apellido de integrante 5</a:t>
            </a:r>
            <a:endParaRPr sz="1000" b="0" i="0" u="none" strike="noStrike" cap="none">
              <a:solidFill>
                <a:srgbClr val="000000"/>
              </a:solidFill>
              <a:latin typeface="Cabin"/>
              <a:ea typeface="Cabin"/>
              <a:cs typeface="Cabin"/>
              <a:sym typeface="Cabin"/>
            </a:endParaRPr>
          </a:p>
        </p:txBody>
      </p:sp>
      <p:graphicFrame>
        <p:nvGraphicFramePr>
          <p:cNvPr id="1001" name="Google Shape;1001;g2ba857a6522_0_876"/>
          <p:cNvGraphicFramePr/>
          <p:nvPr/>
        </p:nvGraphicFramePr>
        <p:xfrm>
          <a:off x="1575080" y="3332890"/>
          <a:ext cx="6855375" cy="4131125"/>
        </p:xfrm>
        <a:graphic>
          <a:graphicData uri="http://schemas.openxmlformats.org/drawingml/2006/table">
            <a:tbl>
              <a:tblPr>
                <a:noFill/>
                <a:tableStyleId>{52FDB458-6F0E-465C-AD0F-782A450ACF20}</a:tableStyleId>
              </a:tblPr>
              <a:tblGrid>
                <a:gridCol w="1371075">
                  <a:extLst>
                    <a:ext uri="{9D8B030D-6E8A-4147-A177-3AD203B41FA5}">
                      <a16:colId xmlns:a16="http://schemas.microsoft.com/office/drawing/2014/main" val="20000"/>
                    </a:ext>
                  </a:extLst>
                </a:gridCol>
                <a:gridCol w="1371075">
                  <a:extLst>
                    <a:ext uri="{9D8B030D-6E8A-4147-A177-3AD203B41FA5}">
                      <a16:colId xmlns:a16="http://schemas.microsoft.com/office/drawing/2014/main" val="20001"/>
                    </a:ext>
                  </a:extLst>
                </a:gridCol>
                <a:gridCol w="1371075">
                  <a:extLst>
                    <a:ext uri="{9D8B030D-6E8A-4147-A177-3AD203B41FA5}">
                      <a16:colId xmlns:a16="http://schemas.microsoft.com/office/drawing/2014/main" val="20002"/>
                    </a:ext>
                  </a:extLst>
                </a:gridCol>
                <a:gridCol w="1371075">
                  <a:extLst>
                    <a:ext uri="{9D8B030D-6E8A-4147-A177-3AD203B41FA5}">
                      <a16:colId xmlns:a16="http://schemas.microsoft.com/office/drawing/2014/main" val="20003"/>
                    </a:ext>
                  </a:extLst>
                </a:gridCol>
                <a:gridCol w="1371075">
                  <a:extLst>
                    <a:ext uri="{9D8B030D-6E8A-4147-A177-3AD203B41FA5}">
                      <a16:colId xmlns:a16="http://schemas.microsoft.com/office/drawing/2014/main" val="20004"/>
                    </a:ext>
                  </a:extLst>
                </a:gridCol>
              </a:tblGrid>
              <a:tr h="565300">
                <a:tc gridSpan="5">
                  <a:txBody>
                    <a:bodyPr/>
                    <a:lstStyle/>
                    <a:p>
                      <a:pPr marL="0" marR="0" lvl="0" indent="0" algn="ctr" rtl="0">
                        <a:lnSpc>
                          <a:spcPct val="100000"/>
                        </a:lnSpc>
                        <a:spcBef>
                          <a:spcPts val="0"/>
                        </a:spcBef>
                        <a:spcAft>
                          <a:spcPts val="0"/>
                        </a:spcAft>
                        <a:buClr>
                          <a:srgbClr val="000000"/>
                        </a:buClr>
                        <a:buSzPts val="1400"/>
                        <a:buFont typeface="Arial"/>
                        <a:buNone/>
                      </a:pPr>
                      <a:r>
                        <a:rPr lang="es-CL" sz="1400" b="1" u="none" strike="noStrike" cap="none">
                          <a:solidFill>
                            <a:srgbClr val="000000"/>
                          </a:solidFill>
                          <a:latin typeface="Cabin"/>
                          <a:ea typeface="Cabin"/>
                          <a:cs typeface="Cabin"/>
                          <a:sym typeface="Cabin"/>
                        </a:rPr>
                        <a:t>Utilizar los conocimientos teóricos y experiencias en la generación de nuevas ideas</a:t>
                      </a:r>
                      <a:endParaRPr sz="1400" b="1" i="0" u="none" strike="noStrike" cap="none">
                        <a:solidFill>
                          <a:srgbClr val="000000"/>
                        </a:solidFill>
                        <a:latin typeface="Cabin"/>
                        <a:ea typeface="Cabin"/>
                        <a:cs typeface="Cabin"/>
                        <a:sym typeface="Cabin"/>
                      </a:endParaRPr>
                    </a:p>
                  </a:txBody>
                  <a:tcPr marL="29650" marR="296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1629050">
                <a:tc>
                  <a:txBody>
                    <a:bodyPr/>
                    <a:lstStyle/>
                    <a:p>
                      <a:pPr marL="0" marR="0" lvl="0" indent="0" algn="ctr" rtl="0">
                        <a:lnSpc>
                          <a:spcPct val="100000"/>
                        </a:lnSpc>
                        <a:spcBef>
                          <a:spcPts val="0"/>
                        </a:spcBef>
                        <a:spcAft>
                          <a:spcPts val="0"/>
                        </a:spcAft>
                        <a:buClr>
                          <a:srgbClr val="000000"/>
                        </a:buClr>
                        <a:buSzPts val="1100"/>
                        <a:buFont typeface="Arial"/>
                        <a:buNone/>
                      </a:pPr>
                      <a:r>
                        <a:rPr lang="es-CL" sz="1100" u="none" strike="noStrike" cap="none">
                          <a:latin typeface="Cabin"/>
                          <a:ea typeface="Cabin"/>
                          <a:cs typeface="Cabin"/>
                          <a:sym typeface="Cabin"/>
                        </a:rPr>
                        <a:t>Aporta distintos tipos de sugerencias en cuanto a ideas, situaciones o problemas que le plantean otras personas.</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rgbClr val="000000"/>
                          </a:solidFill>
                          <a:latin typeface="Cabin"/>
                          <a:ea typeface="Cabin"/>
                          <a:cs typeface="Cabin"/>
                          <a:sym typeface="Cabin"/>
                        </a:rPr>
                        <a:t>SI OBTUVO PUNTAJE 4 </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rgbClr val="000000"/>
                          </a:solidFill>
                          <a:latin typeface="Cabin"/>
                          <a:ea typeface="Cabin"/>
                          <a:cs typeface="Cabin"/>
                          <a:sym typeface="Cabin"/>
                        </a:rPr>
                        <a:t>(4 SI)</a:t>
                      </a:r>
                      <a:endParaRPr sz="1600" u="none" strike="noStrike" cap="none"/>
                    </a:p>
                  </a:txBody>
                  <a:tcPr marL="29650" marR="296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2D050"/>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s-CL" sz="1100" u="none" strike="noStrike" cap="none">
                          <a:latin typeface="Cabin"/>
                          <a:ea typeface="Cabin"/>
                          <a:cs typeface="Cabin"/>
                          <a:sym typeface="Cabin"/>
                        </a:rPr>
                        <a:t>Aporta sugerencias generales a ideas, situaciones o problemas planteados por otros.</a:t>
                      </a: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rgbClr val="000000"/>
                          </a:solidFill>
                          <a:latin typeface="Cabin"/>
                          <a:ea typeface="Cabin"/>
                          <a:cs typeface="Cabin"/>
                          <a:sym typeface="Cabin"/>
                        </a:rPr>
                        <a:t>SI OBTUVO PUNTAJE 3 </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rgbClr val="000000"/>
                          </a:solidFill>
                          <a:latin typeface="Cabin"/>
                          <a:ea typeface="Cabin"/>
                          <a:cs typeface="Cabin"/>
                          <a:sym typeface="Cabin"/>
                        </a:rPr>
                        <a:t>(3 SI)</a:t>
                      </a:r>
                      <a:endParaRPr sz="1600" u="none" strike="noStrike" cap="none"/>
                    </a:p>
                  </a:txBody>
                  <a:tcPr marL="29650" marR="296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5E0B4"/>
                    </a:solidFill>
                  </a:tcPr>
                </a:tc>
                <a:tc>
                  <a:txBody>
                    <a:bodyPr/>
                    <a:lstStyle/>
                    <a:p>
                      <a:pPr marL="0" marR="0" lvl="0" indent="0" algn="ctr" rtl="0">
                        <a:spcBef>
                          <a:spcPts val="0"/>
                        </a:spcBef>
                        <a:spcAft>
                          <a:spcPts val="0"/>
                        </a:spcAft>
                        <a:buClr>
                          <a:schemeClr val="dk1"/>
                        </a:buClr>
                        <a:buSzPts val="1800"/>
                        <a:buFont typeface="Arial"/>
                        <a:buNone/>
                      </a:pPr>
                      <a:r>
                        <a:rPr lang="es-CL" sz="1100" u="none" strike="noStrike" cap="none">
                          <a:latin typeface="Cabin"/>
                          <a:ea typeface="Cabin"/>
                          <a:cs typeface="Cabin"/>
                          <a:sym typeface="Cabin"/>
                        </a:rPr>
                        <a:t>Aporta algunas sugerencias a ideas, situaciones o problemas planteados por otros.</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rgbClr val="000000"/>
                          </a:solidFill>
                          <a:latin typeface="Cabin"/>
                          <a:ea typeface="Cabin"/>
                          <a:cs typeface="Cabin"/>
                          <a:sym typeface="Cabin"/>
                        </a:rPr>
                        <a:t>SI OBTUVO PUNTAJE 2 </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rgbClr val="000000"/>
                          </a:solidFill>
                          <a:latin typeface="Cabin"/>
                          <a:ea typeface="Cabin"/>
                          <a:cs typeface="Cabin"/>
                          <a:sym typeface="Cabin"/>
                        </a:rPr>
                        <a:t>(2 SI)</a:t>
                      </a:r>
                      <a:endParaRPr sz="1600" u="none" strike="noStrike" cap="none"/>
                    </a:p>
                  </a:txBody>
                  <a:tcPr marL="29650" marR="296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E699"/>
                    </a:solidFill>
                  </a:tcPr>
                </a:tc>
                <a:tc>
                  <a:txBody>
                    <a:bodyPr/>
                    <a:lstStyle/>
                    <a:p>
                      <a:pPr marL="0" marR="0" lvl="0" indent="0" algn="ctr" rtl="0">
                        <a:spcBef>
                          <a:spcPts val="0"/>
                        </a:spcBef>
                        <a:spcAft>
                          <a:spcPts val="0"/>
                        </a:spcAft>
                        <a:buClr>
                          <a:schemeClr val="dk1"/>
                        </a:buClr>
                        <a:buSzPts val="1800"/>
                        <a:buFont typeface="Arial"/>
                        <a:buNone/>
                      </a:pPr>
                      <a:r>
                        <a:rPr lang="es-CL" sz="1100" u="none" strike="noStrike" cap="none">
                          <a:latin typeface="Cabin"/>
                          <a:ea typeface="Cabin"/>
                          <a:cs typeface="Cabin"/>
                          <a:sym typeface="Cabin"/>
                        </a:rPr>
                        <a:t>Aporta sugerencias solo ante ideas específicas que le presentan otras personas.</a:t>
                      </a: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rgbClr val="000000"/>
                          </a:solidFill>
                          <a:latin typeface="Cabin"/>
                          <a:ea typeface="Cabin"/>
                          <a:cs typeface="Cabin"/>
                          <a:sym typeface="Cabin"/>
                        </a:rPr>
                        <a:t>SI OBTUVO PUNTAJE 1 </a:t>
                      </a:r>
                      <a:endParaRPr sz="1600" u="none" strike="noStrike" cap="none"/>
                    </a:p>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rgbClr val="000000"/>
                          </a:solidFill>
                          <a:latin typeface="Cabin"/>
                          <a:ea typeface="Cabin"/>
                          <a:cs typeface="Cabin"/>
                          <a:sym typeface="Cabin"/>
                        </a:rPr>
                        <a:t>(1 SI)</a:t>
                      </a:r>
                      <a:endParaRPr sz="1600" u="none" strike="noStrike" cap="none"/>
                    </a:p>
                  </a:txBody>
                  <a:tcPr marL="29650" marR="296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s-CL" sz="1100" u="none" strike="noStrike" cap="none">
                          <a:latin typeface="Cabin"/>
                          <a:ea typeface="Cabin"/>
                          <a:cs typeface="Cabin"/>
                          <a:sym typeface="Cabin"/>
                        </a:rPr>
                        <a:t>No aporta sugerencias ante problemas o situaciones planteados por otros.</a:t>
                      </a:r>
                      <a:endParaRPr sz="1100" u="none" strike="noStrike" cap="none">
                        <a:latin typeface="Cabin"/>
                        <a:ea typeface="Cabin"/>
                        <a:cs typeface="Cabin"/>
                        <a:sym typeface="Cabin"/>
                      </a:endParaRPr>
                    </a:p>
                    <a:p>
                      <a:pPr marL="0" marR="0" lvl="0" indent="0" algn="ctr" rtl="0">
                        <a:lnSpc>
                          <a:spcPct val="100000"/>
                        </a:lnSpc>
                        <a:spcBef>
                          <a:spcPts val="0"/>
                        </a:spcBef>
                        <a:spcAft>
                          <a:spcPts val="0"/>
                        </a:spcAft>
                        <a:buClr>
                          <a:srgbClr val="000000"/>
                        </a:buClr>
                        <a:buSzPts val="1100"/>
                        <a:buFont typeface="Arial"/>
                        <a:buNone/>
                      </a:pPr>
                      <a:r>
                        <a:rPr lang="es-CL" sz="1100" b="1" i="0" u="none" strike="noStrike" cap="none">
                          <a:solidFill>
                            <a:srgbClr val="000000"/>
                          </a:solidFill>
                          <a:latin typeface="Cabin"/>
                          <a:ea typeface="Cabin"/>
                          <a:cs typeface="Cabin"/>
                          <a:sym typeface="Cabin"/>
                        </a:rPr>
                        <a:t>SI OBTUVO PUNTAJE 0 </a:t>
                      </a:r>
                      <a:endParaRPr sz="1600" u="none" strike="noStrike" cap="none"/>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Cabin"/>
                        <a:ea typeface="Cabin"/>
                        <a:cs typeface="Cabin"/>
                        <a:sym typeface="Cabin"/>
                      </a:endParaRPr>
                    </a:p>
                  </a:txBody>
                  <a:tcPr marL="29650" marR="296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B183"/>
                    </a:solidFill>
                  </a:tcPr>
                </a:tc>
                <a:extLst>
                  <a:ext uri="{0D108BD9-81ED-4DB2-BD59-A6C34878D82A}">
                    <a16:rowId xmlns:a16="http://schemas.microsoft.com/office/drawing/2014/main" val="10001"/>
                  </a:ext>
                </a:extLst>
              </a:tr>
              <a:tr h="180817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rgbClr val="000000"/>
                        </a:solidFill>
                        <a:latin typeface="Cabin"/>
                        <a:ea typeface="Cabin"/>
                        <a:cs typeface="Cabin"/>
                        <a:sym typeface="Cabin"/>
                      </a:endParaRPr>
                    </a:p>
                  </a:txBody>
                  <a:tcPr marL="29650" marR="29650" marT="40625" marB="406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rgbClr val="000000"/>
                        </a:solidFill>
                        <a:latin typeface="Cabin"/>
                        <a:ea typeface="Cabin"/>
                        <a:cs typeface="Cabin"/>
                        <a:sym typeface="Cabin"/>
                      </a:endParaRPr>
                    </a:p>
                  </a:txBody>
                  <a:tcPr marL="29650" marR="29650" marT="40625" marB="406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rgbClr val="000000"/>
                        </a:solidFill>
                        <a:latin typeface="Cabin"/>
                        <a:ea typeface="Cabin"/>
                        <a:cs typeface="Cabin"/>
                        <a:sym typeface="Cabin"/>
                      </a:endParaRPr>
                    </a:p>
                  </a:txBody>
                  <a:tcPr marL="29650" marR="29650" marT="40625" marB="406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rgbClr val="000000"/>
                        </a:solidFill>
                        <a:latin typeface="Cabin"/>
                        <a:ea typeface="Cabin"/>
                        <a:cs typeface="Cabin"/>
                        <a:sym typeface="Cabin"/>
                      </a:endParaRPr>
                    </a:p>
                  </a:txBody>
                  <a:tcPr marL="29650" marR="29650" marT="40625" marB="406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rgbClr val="000000"/>
                        </a:solidFill>
                        <a:latin typeface="Cabin"/>
                        <a:ea typeface="Cabin"/>
                        <a:cs typeface="Cabin"/>
                        <a:sym typeface="Cabin"/>
                      </a:endParaRPr>
                    </a:p>
                  </a:txBody>
                  <a:tcPr marL="29650" marR="29650" marT="40625" marB="406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1002" name="Google Shape;1002;g2ba857a6522_0_876"/>
          <p:cNvSpPr txBox="1"/>
          <p:nvPr/>
        </p:nvSpPr>
        <p:spPr>
          <a:xfrm>
            <a:off x="160601" y="1304487"/>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chemeClr val="dk1"/>
                </a:solidFill>
                <a:latin typeface="Arvo"/>
                <a:ea typeface="Arvo"/>
                <a:cs typeface="Arvo"/>
                <a:sym typeface="Arvo"/>
              </a:rPr>
              <a:t>COEVALUACIÓN </a:t>
            </a:r>
            <a:r>
              <a:rPr lang="es-CL" sz="2400" b="0" i="0" u="none" strike="noStrike" cap="none">
                <a:solidFill>
                  <a:schemeClr val="dk1"/>
                </a:solidFill>
                <a:latin typeface="Arvo"/>
                <a:ea typeface="Arvo"/>
                <a:cs typeface="Arvo"/>
                <a:sym typeface="Arvo"/>
              </a:rPr>
              <a:t>CAPACIDAD CREATIVA</a:t>
            </a:r>
            <a:endParaRPr sz="2400" b="0" i="0" u="none" strike="noStrike" cap="none">
              <a:solidFill>
                <a:schemeClr val="dk1"/>
              </a:solidFill>
              <a:latin typeface="Arvo"/>
              <a:ea typeface="Arvo"/>
              <a:cs typeface="Arvo"/>
              <a:sym typeface="Arvo"/>
            </a:endParaRPr>
          </a:p>
        </p:txBody>
      </p:sp>
      <p:pic>
        <p:nvPicPr>
          <p:cNvPr id="1003" name="Google Shape;1003;g2ba857a6522_0_876"/>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2ba857a6522_0_887"/>
          <p:cNvSpPr/>
          <p:nvPr/>
        </p:nvSpPr>
        <p:spPr>
          <a:xfrm>
            <a:off x="33075" y="16550"/>
            <a:ext cx="10011000" cy="7740000"/>
          </a:xfrm>
          <a:prstGeom prst="rect">
            <a:avLst/>
          </a:prstGeom>
          <a:solidFill>
            <a:srgbClr val="F8F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009" name="Google Shape;1009;g2ba857a6522_0_887"/>
          <p:cNvPicPr preferRelativeResize="0"/>
          <p:nvPr/>
        </p:nvPicPr>
        <p:blipFill>
          <a:blip r:embed="rId3">
            <a:alphaModFix/>
          </a:blip>
          <a:stretch>
            <a:fillRect/>
          </a:stretch>
        </p:blipFill>
        <p:spPr>
          <a:xfrm>
            <a:off x="25" y="522817"/>
            <a:ext cx="10044001" cy="6694366"/>
          </a:xfrm>
          <a:prstGeom prst="rect">
            <a:avLst/>
          </a:prstGeom>
          <a:noFill/>
          <a:ln>
            <a:noFill/>
          </a:ln>
        </p:spPr>
      </p:pic>
      <p:sp>
        <p:nvSpPr>
          <p:cNvPr id="1010" name="Google Shape;1010;g2ba857a6522_0_887"/>
          <p:cNvSpPr txBox="1">
            <a:spLocks noGrp="1"/>
          </p:cNvSpPr>
          <p:nvPr>
            <p:ph type="title"/>
          </p:nvPr>
        </p:nvSpPr>
        <p:spPr>
          <a:xfrm>
            <a:off x="1255500" y="7794286"/>
            <a:ext cx="7019400" cy="126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3600"/>
              <a:buFont typeface="Calibri"/>
              <a:buNone/>
            </a:pPr>
            <a:endParaRPr/>
          </a:p>
        </p:txBody>
      </p:sp>
      <p:sp>
        <p:nvSpPr>
          <p:cNvPr id="1011" name="Google Shape;1011;g2ba857a6522_0_887"/>
          <p:cNvSpPr txBox="1"/>
          <p:nvPr/>
        </p:nvSpPr>
        <p:spPr>
          <a:xfrm>
            <a:off x="580601" y="116615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000000"/>
                </a:solidFill>
                <a:latin typeface="Arvo"/>
                <a:ea typeface="Arvo"/>
                <a:cs typeface="Arvo"/>
                <a:sym typeface="Arvo"/>
              </a:rPr>
              <a:t>EN RESUMEN</a:t>
            </a:r>
            <a:endParaRPr sz="2400" b="1" i="0" u="none" strike="noStrike" cap="none">
              <a:solidFill>
                <a:srgbClr val="000000"/>
              </a:solidFill>
              <a:latin typeface="Arvo"/>
              <a:ea typeface="Arvo"/>
              <a:cs typeface="Arvo"/>
              <a:sym typeface="Arvo"/>
            </a:endParaRPr>
          </a:p>
        </p:txBody>
      </p:sp>
      <p:sp>
        <p:nvSpPr>
          <p:cNvPr id="1012" name="Google Shape;1012;g2ba857a6522_0_887"/>
          <p:cNvSpPr txBox="1"/>
          <p:nvPr/>
        </p:nvSpPr>
        <p:spPr>
          <a:xfrm>
            <a:off x="1785375" y="2481075"/>
            <a:ext cx="6506400" cy="15969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2700" b="0" i="0" u="none" strike="noStrike" cap="none">
                <a:solidFill>
                  <a:srgbClr val="FFFFFF"/>
                </a:solidFill>
                <a:highlight>
                  <a:schemeClr val="accent2"/>
                </a:highlight>
                <a:latin typeface="Arvo"/>
                <a:ea typeface="Arvo"/>
                <a:cs typeface="Arvo"/>
                <a:sym typeface="Arvo"/>
              </a:rPr>
              <a:t>A partir de la solución propuesta por su equipo vamos a profundizar en su desarrollo.</a:t>
            </a:r>
            <a:endParaRPr sz="2700" b="0" i="0" u="none" strike="noStrike" cap="none">
              <a:solidFill>
                <a:srgbClr val="FFFFFF"/>
              </a:solidFill>
              <a:highlight>
                <a:schemeClr val="accent2"/>
              </a:highlight>
              <a:latin typeface="Arvo"/>
              <a:ea typeface="Arvo"/>
              <a:cs typeface="Arvo"/>
              <a:sym typeface="Arvo"/>
            </a:endParaRPr>
          </a:p>
        </p:txBody>
      </p:sp>
      <p:sp>
        <p:nvSpPr>
          <p:cNvPr id="1013" name="Google Shape;1013;g2ba857a6522_0_887"/>
          <p:cNvSpPr txBox="1"/>
          <p:nvPr/>
        </p:nvSpPr>
        <p:spPr>
          <a:xfrm>
            <a:off x="1785375" y="4144125"/>
            <a:ext cx="6506400" cy="111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3300" b="1" i="0" u="none" strike="noStrike" cap="none">
                <a:solidFill>
                  <a:srgbClr val="FFFFFF"/>
                </a:solidFill>
                <a:highlight>
                  <a:schemeClr val="accent2"/>
                </a:highlight>
                <a:latin typeface="Arvo"/>
                <a:ea typeface="Arvo"/>
                <a:cs typeface="Arvo"/>
                <a:sym typeface="Arvo"/>
              </a:rPr>
              <a:t>¿Cómo haremos nuestra propuesta?</a:t>
            </a:r>
            <a:endParaRPr sz="3600" b="0" i="0" u="none" strike="noStrike" cap="none">
              <a:solidFill>
                <a:srgbClr val="FFFFFF"/>
              </a:solidFill>
              <a:highlight>
                <a:schemeClr val="accent2"/>
              </a:highlight>
              <a:latin typeface="Arvo"/>
              <a:ea typeface="Arvo"/>
              <a:cs typeface="Arvo"/>
              <a:sym typeface="Arv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2ba857a6522_0_896"/>
          <p:cNvSpPr txBox="1"/>
          <p:nvPr/>
        </p:nvSpPr>
        <p:spPr>
          <a:xfrm>
            <a:off x="200226" y="126535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000000"/>
                </a:solidFill>
                <a:latin typeface="Arvo"/>
                <a:ea typeface="Arvo"/>
                <a:cs typeface="Arvo"/>
                <a:sym typeface="Arvo"/>
              </a:rPr>
              <a:t>DEFINICIONES CLAVES</a:t>
            </a:r>
            <a:endParaRPr sz="2400" b="1" i="0" u="none" strike="noStrike" cap="none">
              <a:solidFill>
                <a:srgbClr val="000000"/>
              </a:solidFill>
              <a:latin typeface="Arvo"/>
              <a:ea typeface="Arvo"/>
              <a:cs typeface="Arvo"/>
              <a:sym typeface="Arvo"/>
            </a:endParaRPr>
          </a:p>
        </p:txBody>
      </p:sp>
      <p:sp>
        <p:nvSpPr>
          <p:cNvPr id="1019" name="Google Shape;1019;g2ba857a6522_0_896"/>
          <p:cNvSpPr txBox="1"/>
          <p:nvPr/>
        </p:nvSpPr>
        <p:spPr>
          <a:xfrm>
            <a:off x="2011777" y="2181100"/>
            <a:ext cx="5248500" cy="1483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3200" b="0" i="0" u="none" strike="noStrike" cap="none">
                <a:solidFill>
                  <a:srgbClr val="FFFFFF"/>
                </a:solidFill>
                <a:highlight>
                  <a:schemeClr val="accent2"/>
                </a:highlight>
                <a:latin typeface="Cabin"/>
                <a:ea typeface="Cabin"/>
                <a:cs typeface="Cabin"/>
                <a:sym typeface="Cabin"/>
              </a:rPr>
              <a:t>¿QUÉ ES UN</a:t>
            </a:r>
            <a:r>
              <a:rPr lang="es-CL" sz="3600" b="1" i="0" u="none" strike="noStrike" cap="none">
                <a:solidFill>
                  <a:srgbClr val="FFFFFF"/>
                </a:solidFill>
                <a:highlight>
                  <a:schemeClr val="accent2"/>
                </a:highlight>
                <a:latin typeface="Arvo"/>
                <a:ea typeface="Arvo"/>
                <a:cs typeface="Arvo"/>
                <a:sym typeface="Arvo"/>
              </a:rPr>
              <a:t> PROTOTIPO</a:t>
            </a:r>
            <a:endParaRPr sz="1400" b="0" i="0" u="none" strike="noStrike" cap="none">
              <a:solidFill>
                <a:srgbClr val="000000"/>
              </a:solidFill>
              <a:highlight>
                <a:schemeClr val="accent2"/>
              </a:highlight>
              <a:latin typeface="Arial"/>
              <a:ea typeface="Arial"/>
              <a:cs typeface="Arial"/>
              <a:sym typeface="Arial"/>
            </a:endParaRPr>
          </a:p>
        </p:txBody>
      </p:sp>
      <p:pic>
        <p:nvPicPr>
          <p:cNvPr id="1020" name="Google Shape;1020;g2ba857a6522_0_896"/>
          <p:cNvPicPr preferRelativeResize="0"/>
          <p:nvPr/>
        </p:nvPicPr>
        <p:blipFill rotWithShape="1">
          <a:blip r:embed="rId3">
            <a:alphaModFix/>
          </a:blip>
          <a:srcRect/>
          <a:stretch/>
        </p:blipFill>
        <p:spPr>
          <a:xfrm>
            <a:off x="6141694" y="3743483"/>
            <a:ext cx="2063728" cy="2150044"/>
          </a:xfrm>
          <a:prstGeom prst="rect">
            <a:avLst/>
          </a:prstGeom>
          <a:noFill/>
          <a:ln>
            <a:noFill/>
          </a:ln>
        </p:spPr>
      </p:pic>
      <p:pic>
        <p:nvPicPr>
          <p:cNvPr id="1021" name="Google Shape;1021;g2ba857a6522_0_896"/>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g2ba857a6522_0_902"/>
          <p:cNvSpPr txBox="1"/>
          <p:nvPr/>
        </p:nvSpPr>
        <p:spPr>
          <a:xfrm>
            <a:off x="2011786" y="3169925"/>
            <a:ext cx="6150300" cy="1824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200" b="0" i="0" u="none" strike="noStrike" cap="none">
                <a:solidFill>
                  <a:srgbClr val="000000"/>
                </a:solidFill>
                <a:latin typeface="Cabin"/>
                <a:ea typeface="Cabin"/>
                <a:cs typeface="Cabin"/>
                <a:sym typeface="Cabin"/>
              </a:rPr>
              <a:t>Es la representación de nuestro proyecto.</a:t>
            </a:r>
            <a:endParaRPr sz="2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2200" b="0" i="0" u="none" strike="noStrike" cap="none">
                <a:solidFill>
                  <a:srgbClr val="000000"/>
                </a:solidFill>
                <a:latin typeface="Cabin"/>
                <a:ea typeface="Cabin"/>
                <a:cs typeface="Cabin"/>
                <a:sym typeface="Cabin"/>
              </a:rPr>
              <a:t>Vamos a representar de manera </a:t>
            </a:r>
            <a:r>
              <a:rPr lang="es-CL" sz="2200" b="1" i="0" u="none" strike="noStrike" cap="none">
                <a:solidFill>
                  <a:srgbClr val="000000"/>
                </a:solidFill>
                <a:latin typeface="Cabin"/>
                <a:ea typeface="Cabin"/>
                <a:cs typeface="Cabin"/>
                <a:sym typeface="Cabin"/>
              </a:rPr>
              <a:t>tangible</a:t>
            </a:r>
            <a:r>
              <a:rPr lang="es-CL" sz="2200" b="0" i="0" u="none" strike="noStrike" cap="none">
                <a:solidFill>
                  <a:srgbClr val="000000"/>
                </a:solidFill>
                <a:latin typeface="Cabin"/>
                <a:ea typeface="Cabin"/>
                <a:cs typeface="Cabin"/>
                <a:sym typeface="Cabin"/>
              </a:rPr>
              <a:t> (palpable) o</a:t>
            </a:r>
            <a:r>
              <a:rPr lang="es-CL" sz="2200" b="1" i="0" u="none" strike="noStrike" cap="none">
                <a:solidFill>
                  <a:srgbClr val="000000"/>
                </a:solidFill>
                <a:latin typeface="Cabin"/>
                <a:ea typeface="Cabin"/>
                <a:cs typeface="Cabin"/>
                <a:sym typeface="Cabin"/>
              </a:rPr>
              <a:t> visual </a:t>
            </a:r>
            <a:r>
              <a:rPr lang="es-CL" sz="2200" b="0" i="0" u="none" strike="noStrike" cap="none">
                <a:solidFill>
                  <a:srgbClr val="000000"/>
                </a:solidFill>
                <a:latin typeface="Cabin"/>
                <a:ea typeface="Cabin"/>
                <a:cs typeface="Cabin"/>
                <a:sym typeface="Cabin"/>
              </a:rPr>
              <a:t>(análogo o digital) los elementos  básicos relativos a:</a:t>
            </a:r>
            <a:endParaRPr sz="22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2200" b="0" i="0" u="none" strike="noStrike" cap="none">
              <a:solidFill>
                <a:srgbClr val="000000"/>
              </a:solidFill>
              <a:latin typeface="Cabin"/>
              <a:ea typeface="Cabin"/>
              <a:cs typeface="Cabin"/>
              <a:sym typeface="Cabin"/>
            </a:endParaRPr>
          </a:p>
          <a:p>
            <a:pPr marL="457200" marR="0" lvl="0" indent="-361950" algn="l" rtl="0">
              <a:lnSpc>
                <a:spcPct val="75000"/>
              </a:lnSpc>
              <a:spcBef>
                <a:spcPts val="0"/>
              </a:spcBef>
              <a:spcAft>
                <a:spcPts val="0"/>
              </a:spcAft>
              <a:buClr>
                <a:schemeClr val="accent2"/>
              </a:buClr>
              <a:buSzPts val="2100"/>
              <a:buFont typeface="Cabin"/>
              <a:buChar char="➔"/>
            </a:pPr>
            <a:r>
              <a:rPr lang="es-CL" sz="2100" b="0" i="0" u="none" strike="noStrike" cap="none">
                <a:solidFill>
                  <a:schemeClr val="accent2"/>
                </a:solidFill>
                <a:latin typeface="Cabin"/>
                <a:ea typeface="Cabin"/>
                <a:cs typeface="Cabin"/>
                <a:sym typeface="Cabin"/>
              </a:rPr>
              <a:t>Funciones principales</a:t>
            </a:r>
            <a:endParaRPr sz="1400" b="0" i="0" u="none" strike="noStrike" cap="none">
              <a:solidFill>
                <a:schemeClr val="accent2"/>
              </a:solidFill>
              <a:latin typeface="Arial"/>
              <a:ea typeface="Arial"/>
              <a:cs typeface="Arial"/>
              <a:sym typeface="Arial"/>
            </a:endParaRPr>
          </a:p>
          <a:p>
            <a:pPr marL="457200" marR="0" lvl="0" indent="-228600" algn="l" rtl="0">
              <a:lnSpc>
                <a:spcPct val="75000"/>
              </a:lnSpc>
              <a:spcBef>
                <a:spcPts val="0"/>
              </a:spcBef>
              <a:spcAft>
                <a:spcPts val="0"/>
              </a:spcAft>
              <a:buNone/>
            </a:pPr>
            <a:endParaRPr sz="2100" b="0" i="0" u="none" strike="noStrike" cap="none">
              <a:solidFill>
                <a:schemeClr val="accent2"/>
              </a:solidFill>
              <a:latin typeface="Cabin"/>
              <a:ea typeface="Cabin"/>
              <a:cs typeface="Cabin"/>
              <a:sym typeface="Cabin"/>
            </a:endParaRPr>
          </a:p>
          <a:p>
            <a:pPr marL="457200" marR="0" lvl="0" indent="-361950" algn="l" rtl="0">
              <a:lnSpc>
                <a:spcPct val="75000"/>
              </a:lnSpc>
              <a:spcBef>
                <a:spcPts val="0"/>
              </a:spcBef>
              <a:spcAft>
                <a:spcPts val="0"/>
              </a:spcAft>
              <a:buClr>
                <a:schemeClr val="accent2"/>
              </a:buClr>
              <a:buSzPts val="2100"/>
              <a:buFont typeface="Cabin"/>
              <a:buChar char="➔"/>
            </a:pPr>
            <a:r>
              <a:rPr lang="es-CL" sz="2100" b="0" i="0" u="none" strike="noStrike" cap="none">
                <a:solidFill>
                  <a:schemeClr val="accent2"/>
                </a:solidFill>
                <a:latin typeface="Cabin"/>
                <a:ea typeface="Cabin"/>
                <a:cs typeface="Cabin"/>
                <a:sym typeface="Cabin"/>
              </a:rPr>
              <a:t>Materiales “visuales” a palpar</a:t>
            </a:r>
            <a:endParaRPr sz="2100" b="0" i="0" u="none" strike="noStrike" cap="none">
              <a:solidFill>
                <a:schemeClr val="accent2"/>
              </a:solidFill>
              <a:latin typeface="Cabin"/>
              <a:ea typeface="Cabin"/>
              <a:cs typeface="Cabin"/>
              <a:sym typeface="Cabin"/>
            </a:endParaRPr>
          </a:p>
          <a:p>
            <a:pPr marL="457200" marR="0" lvl="0" indent="0" algn="l" rtl="0">
              <a:lnSpc>
                <a:spcPct val="75000"/>
              </a:lnSpc>
              <a:spcBef>
                <a:spcPts val="0"/>
              </a:spcBef>
              <a:spcAft>
                <a:spcPts val="0"/>
              </a:spcAft>
              <a:buNone/>
            </a:pPr>
            <a:endParaRPr sz="2100" b="0" i="0" u="none" strike="noStrike" cap="none">
              <a:solidFill>
                <a:schemeClr val="accent2"/>
              </a:solidFill>
              <a:latin typeface="Cabin"/>
              <a:ea typeface="Cabin"/>
              <a:cs typeface="Cabin"/>
              <a:sym typeface="Cabin"/>
            </a:endParaRPr>
          </a:p>
          <a:p>
            <a:pPr marL="457200" marR="0" lvl="0" indent="-361950" algn="l" rtl="0">
              <a:lnSpc>
                <a:spcPct val="75000"/>
              </a:lnSpc>
              <a:spcBef>
                <a:spcPts val="0"/>
              </a:spcBef>
              <a:spcAft>
                <a:spcPts val="0"/>
              </a:spcAft>
              <a:buClr>
                <a:schemeClr val="accent2"/>
              </a:buClr>
              <a:buSzPts val="2100"/>
              <a:buFont typeface="Cabin"/>
              <a:buChar char="➔"/>
            </a:pPr>
            <a:r>
              <a:rPr lang="es-CL" sz="2100" b="0" i="0" u="none" strike="noStrike" cap="none">
                <a:solidFill>
                  <a:schemeClr val="accent2"/>
                </a:solidFill>
                <a:latin typeface="Cabin"/>
                <a:ea typeface="Cabin"/>
                <a:cs typeface="Cabin"/>
                <a:sym typeface="Cabin"/>
              </a:rPr>
              <a:t>Partes y componentes</a:t>
            </a:r>
            <a:endParaRPr sz="2100" b="0" i="0" u="none" strike="noStrike" cap="none">
              <a:solidFill>
                <a:schemeClr val="accent2"/>
              </a:solidFill>
              <a:latin typeface="Cabin"/>
              <a:ea typeface="Cabin"/>
              <a:cs typeface="Cabin"/>
              <a:sym typeface="Cabin"/>
            </a:endParaRPr>
          </a:p>
          <a:p>
            <a:pPr marL="457200" marR="0" lvl="0" indent="0" algn="l" rtl="0">
              <a:lnSpc>
                <a:spcPct val="75000"/>
              </a:lnSpc>
              <a:spcBef>
                <a:spcPts val="0"/>
              </a:spcBef>
              <a:spcAft>
                <a:spcPts val="0"/>
              </a:spcAft>
              <a:buNone/>
            </a:pPr>
            <a:endParaRPr sz="2100" b="0" i="0" u="none" strike="noStrike" cap="none">
              <a:solidFill>
                <a:schemeClr val="accent2"/>
              </a:solidFill>
              <a:latin typeface="Cabin"/>
              <a:ea typeface="Cabin"/>
              <a:cs typeface="Cabin"/>
              <a:sym typeface="Cabin"/>
            </a:endParaRPr>
          </a:p>
          <a:p>
            <a:pPr marL="457200" marR="0" lvl="0" indent="-361950" algn="l" rtl="0">
              <a:lnSpc>
                <a:spcPct val="75000"/>
              </a:lnSpc>
              <a:spcBef>
                <a:spcPts val="0"/>
              </a:spcBef>
              <a:spcAft>
                <a:spcPts val="0"/>
              </a:spcAft>
              <a:buClr>
                <a:schemeClr val="accent2"/>
              </a:buClr>
              <a:buSzPts val="2100"/>
              <a:buFont typeface="Cabin"/>
              <a:buChar char="➔"/>
            </a:pPr>
            <a:r>
              <a:rPr lang="es-CL" sz="2100" b="0" i="0" u="none" strike="noStrike" cap="none">
                <a:solidFill>
                  <a:schemeClr val="accent2"/>
                </a:solidFill>
                <a:latin typeface="Cabin"/>
                <a:ea typeface="Cabin"/>
                <a:cs typeface="Cabin"/>
                <a:sym typeface="Cabin"/>
              </a:rPr>
              <a:t>Aspectos formales</a:t>
            </a:r>
            <a:endParaRPr sz="2100" b="0" i="0" u="none" strike="noStrike" cap="none">
              <a:solidFill>
                <a:schemeClr val="accent2"/>
              </a:solidFill>
              <a:latin typeface="Cabin"/>
              <a:ea typeface="Cabin"/>
              <a:cs typeface="Cabin"/>
              <a:sym typeface="Cabin"/>
            </a:endParaRPr>
          </a:p>
          <a:p>
            <a:pPr marL="457200" marR="0" lvl="0" indent="0" algn="l" rtl="0">
              <a:lnSpc>
                <a:spcPct val="75000"/>
              </a:lnSpc>
              <a:spcBef>
                <a:spcPts val="0"/>
              </a:spcBef>
              <a:spcAft>
                <a:spcPts val="0"/>
              </a:spcAft>
              <a:buNone/>
            </a:pPr>
            <a:endParaRPr sz="2100" b="0" i="0" u="none" strike="noStrike" cap="none">
              <a:solidFill>
                <a:schemeClr val="accent2"/>
              </a:solidFill>
              <a:latin typeface="Cabin"/>
              <a:ea typeface="Cabin"/>
              <a:cs typeface="Cabin"/>
              <a:sym typeface="Cabin"/>
            </a:endParaRPr>
          </a:p>
          <a:p>
            <a:pPr marL="457200" marR="0" lvl="0" indent="-361950" algn="l" rtl="0">
              <a:lnSpc>
                <a:spcPct val="75000"/>
              </a:lnSpc>
              <a:spcBef>
                <a:spcPts val="0"/>
              </a:spcBef>
              <a:spcAft>
                <a:spcPts val="0"/>
              </a:spcAft>
              <a:buClr>
                <a:schemeClr val="accent2"/>
              </a:buClr>
              <a:buSzPts val="2100"/>
              <a:buFont typeface="Cabin"/>
              <a:buChar char="➔"/>
            </a:pPr>
            <a:r>
              <a:rPr lang="es-CL" sz="2100" b="0" i="0" u="none" strike="noStrike" cap="none">
                <a:solidFill>
                  <a:schemeClr val="accent2"/>
                </a:solidFill>
                <a:latin typeface="Cabin"/>
                <a:ea typeface="Cabin"/>
                <a:cs typeface="Cabin"/>
                <a:sym typeface="Cabin"/>
              </a:rPr>
              <a:t>Paso a paso en su utilización</a:t>
            </a:r>
            <a:endParaRPr sz="2100" b="0" i="0" u="none" strike="noStrike" cap="none">
              <a:solidFill>
                <a:schemeClr val="accent2"/>
              </a:solidFill>
              <a:latin typeface="Cabin"/>
              <a:ea typeface="Cabin"/>
              <a:cs typeface="Cabin"/>
              <a:sym typeface="Cabin"/>
            </a:endParaRPr>
          </a:p>
          <a:p>
            <a:pPr marL="0" marR="0" lvl="0" indent="0" algn="l" rtl="0">
              <a:spcBef>
                <a:spcPts val="0"/>
              </a:spcBef>
              <a:spcAft>
                <a:spcPts val="0"/>
              </a:spcAft>
              <a:buNone/>
            </a:pPr>
            <a:endParaRPr sz="2200" b="0" i="0" u="none" strike="noStrike" cap="none">
              <a:solidFill>
                <a:srgbClr val="78909C"/>
              </a:solidFill>
              <a:latin typeface="Cabin"/>
              <a:ea typeface="Cabin"/>
              <a:cs typeface="Cabin"/>
              <a:sym typeface="Cabin"/>
            </a:endParaRPr>
          </a:p>
          <a:p>
            <a:pPr marL="0" marR="0" lvl="0" indent="0" algn="l" rtl="0">
              <a:spcBef>
                <a:spcPts val="0"/>
              </a:spcBef>
              <a:spcAft>
                <a:spcPts val="0"/>
              </a:spcAft>
              <a:buNone/>
            </a:pPr>
            <a:endParaRPr sz="2200" b="0" i="0" u="none" strike="noStrike" cap="none">
              <a:solidFill>
                <a:srgbClr val="78909C"/>
              </a:solidFill>
              <a:latin typeface="Cabin"/>
              <a:ea typeface="Cabin"/>
              <a:cs typeface="Cabin"/>
              <a:sym typeface="Cabin"/>
            </a:endParaRPr>
          </a:p>
          <a:p>
            <a:pPr marL="0" marR="0" lvl="0" indent="0" algn="l" rtl="0">
              <a:spcBef>
                <a:spcPts val="0"/>
              </a:spcBef>
              <a:spcAft>
                <a:spcPts val="0"/>
              </a:spcAft>
              <a:buNone/>
            </a:pPr>
            <a:endParaRPr sz="1800" b="0" i="0" u="none" strike="noStrike" cap="none">
              <a:solidFill>
                <a:srgbClr val="AEBEBB"/>
              </a:solidFill>
              <a:latin typeface="Cabin"/>
              <a:ea typeface="Cabin"/>
              <a:cs typeface="Cabin"/>
              <a:sym typeface="Cabin"/>
            </a:endParaRPr>
          </a:p>
        </p:txBody>
      </p:sp>
      <p:sp>
        <p:nvSpPr>
          <p:cNvPr id="1027" name="Google Shape;1027;g2ba857a6522_0_902"/>
          <p:cNvSpPr txBox="1"/>
          <p:nvPr/>
        </p:nvSpPr>
        <p:spPr>
          <a:xfrm>
            <a:off x="2011786" y="2202425"/>
            <a:ext cx="6678000" cy="1483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3200" b="0" i="0" u="none" strike="noStrike" cap="none">
                <a:solidFill>
                  <a:srgbClr val="FFFFFF"/>
                </a:solidFill>
                <a:highlight>
                  <a:schemeClr val="accent2"/>
                </a:highlight>
                <a:latin typeface="Cabin"/>
                <a:ea typeface="Cabin"/>
                <a:cs typeface="Cabin"/>
                <a:sym typeface="Cabin"/>
              </a:rPr>
              <a:t>¿QUÉ ES UN</a:t>
            </a:r>
            <a:r>
              <a:rPr lang="es-CL" sz="3600" b="1" i="0" u="none" strike="noStrike" cap="none">
                <a:solidFill>
                  <a:srgbClr val="FFFFFF"/>
                </a:solidFill>
                <a:highlight>
                  <a:schemeClr val="accent2"/>
                </a:highlight>
                <a:latin typeface="Arvo"/>
                <a:ea typeface="Arvo"/>
                <a:cs typeface="Arvo"/>
                <a:sym typeface="Arvo"/>
              </a:rPr>
              <a:t> PROTOTIPO</a:t>
            </a:r>
            <a:endParaRPr sz="1400" b="0" i="0" u="none" strike="noStrike" cap="none">
              <a:solidFill>
                <a:srgbClr val="000000"/>
              </a:solidFill>
              <a:highlight>
                <a:schemeClr val="accent2"/>
              </a:highlight>
              <a:latin typeface="Arial"/>
              <a:ea typeface="Arial"/>
              <a:cs typeface="Arial"/>
              <a:sym typeface="Arial"/>
            </a:endParaRPr>
          </a:p>
        </p:txBody>
      </p:sp>
      <p:pic>
        <p:nvPicPr>
          <p:cNvPr id="1028" name="Google Shape;1028;g2ba857a6522_0_902"/>
          <p:cNvPicPr preferRelativeResize="0"/>
          <p:nvPr/>
        </p:nvPicPr>
        <p:blipFill rotWithShape="1">
          <a:blip r:embed="rId3">
            <a:alphaModFix/>
          </a:blip>
          <a:srcRect/>
          <a:stretch/>
        </p:blipFill>
        <p:spPr>
          <a:xfrm>
            <a:off x="6141694" y="4657883"/>
            <a:ext cx="2063728" cy="2150044"/>
          </a:xfrm>
          <a:prstGeom prst="rect">
            <a:avLst/>
          </a:prstGeom>
          <a:noFill/>
          <a:ln>
            <a:noFill/>
          </a:ln>
        </p:spPr>
      </p:pic>
      <p:pic>
        <p:nvPicPr>
          <p:cNvPr id="1029" name="Google Shape;1029;g2ba857a6522_0_902"/>
          <p:cNvPicPr preferRelativeResize="0"/>
          <p:nvPr/>
        </p:nvPicPr>
        <p:blipFill>
          <a:blip r:embed="rId4">
            <a:alphaModFix/>
          </a:blip>
          <a:stretch>
            <a:fillRect/>
          </a:stretch>
        </p:blipFill>
        <p:spPr>
          <a:xfrm>
            <a:off x="5115300" y="398100"/>
            <a:ext cx="2114924" cy="529200"/>
          </a:xfrm>
          <a:prstGeom prst="rect">
            <a:avLst/>
          </a:prstGeom>
          <a:noFill/>
          <a:ln>
            <a:noFill/>
          </a:ln>
        </p:spPr>
      </p:pic>
      <p:sp>
        <p:nvSpPr>
          <p:cNvPr id="1030" name="Google Shape;1030;g2ba857a6522_0_902"/>
          <p:cNvSpPr txBox="1"/>
          <p:nvPr/>
        </p:nvSpPr>
        <p:spPr>
          <a:xfrm>
            <a:off x="200226" y="126535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000000"/>
                </a:solidFill>
                <a:latin typeface="Arvo"/>
                <a:ea typeface="Arvo"/>
                <a:cs typeface="Arvo"/>
                <a:sym typeface="Arvo"/>
              </a:rPr>
              <a:t>DEFINICIONES CLAVES</a:t>
            </a:r>
            <a:endParaRPr sz="2400" b="1" i="0" u="none" strike="noStrike" cap="none">
              <a:solidFill>
                <a:srgbClr val="000000"/>
              </a:solidFill>
              <a:latin typeface="Arvo"/>
              <a:ea typeface="Arvo"/>
              <a:cs typeface="Arvo"/>
              <a:sym typeface="Arv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g2ba857a6522_0_909"/>
          <p:cNvSpPr txBox="1"/>
          <p:nvPr/>
        </p:nvSpPr>
        <p:spPr>
          <a:xfrm>
            <a:off x="941850" y="3059150"/>
            <a:ext cx="6323400" cy="3804300"/>
          </a:xfrm>
          <a:prstGeom prst="rect">
            <a:avLst/>
          </a:prstGeom>
          <a:noFill/>
          <a:ln>
            <a:noFill/>
          </a:ln>
        </p:spPr>
        <p:txBody>
          <a:bodyPr spcFirstLastPara="1" wrap="square" lIns="91425" tIns="91425" rIns="91425" bIns="91425" anchor="t" anchorCtr="0">
            <a:noAutofit/>
          </a:bodyPr>
          <a:lstStyle/>
          <a:p>
            <a:pPr marL="0" marR="0" lvl="0" indent="0" algn="l" rtl="0">
              <a:lnSpc>
                <a:spcPct val="75000"/>
              </a:lnSpc>
              <a:spcBef>
                <a:spcPts val="0"/>
              </a:spcBef>
              <a:spcAft>
                <a:spcPts val="0"/>
              </a:spcAft>
              <a:buNone/>
            </a:pPr>
            <a:r>
              <a:rPr lang="es-CL" sz="2200" b="1" i="0" u="none" strike="noStrike" cap="none">
                <a:solidFill>
                  <a:schemeClr val="dk1"/>
                </a:solidFill>
                <a:latin typeface="Cabin"/>
                <a:ea typeface="Cabin"/>
                <a:cs typeface="Cabin"/>
                <a:sym typeface="Cabin"/>
              </a:rPr>
              <a:t>Se pueden realizar prototipos en diversas etapas:</a:t>
            </a:r>
            <a:endParaRPr sz="2200" b="1" i="0" u="none" strike="noStrike" cap="none">
              <a:solidFill>
                <a:schemeClr val="dk1"/>
              </a:solidFill>
              <a:latin typeface="Cabin"/>
              <a:ea typeface="Cabin"/>
              <a:cs typeface="Cabin"/>
              <a:sym typeface="Cabin"/>
            </a:endParaRPr>
          </a:p>
          <a:p>
            <a:pPr marL="0" marR="0" lvl="0" indent="0" algn="l" rtl="0">
              <a:lnSpc>
                <a:spcPct val="75000"/>
              </a:lnSpc>
              <a:spcBef>
                <a:spcPts val="0"/>
              </a:spcBef>
              <a:spcAft>
                <a:spcPts val="0"/>
              </a:spcAft>
              <a:buNone/>
            </a:pPr>
            <a:endParaRPr sz="2100" b="1" i="0" u="none" strike="noStrike" cap="none">
              <a:solidFill>
                <a:srgbClr val="58D091"/>
              </a:solidFill>
              <a:latin typeface="Cabin"/>
              <a:ea typeface="Cabin"/>
              <a:cs typeface="Cabin"/>
              <a:sym typeface="Cabin"/>
            </a:endParaRPr>
          </a:p>
          <a:p>
            <a:pPr marL="0" marR="0" lvl="0" indent="0" algn="l" rtl="0">
              <a:lnSpc>
                <a:spcPct val="75000"/>
              </a:lnSpc>
              <a:spcBef>
                <a:spcPts val="0"/>
              </a:spcBef>
              <a:spcAft>
                <a:spcPts val="0"/>
              </a:spcAft>
              <a:buNone/>
            </a:pPr>
            <a:r>
              <a:rPr lang="es-CL" sz="2100" b="1" i="0" u="none" strike="noStrike" cap="none">
                <a:solidFill>
                  <a:schemeClr val="accent2"/>
                </a:solidFill>
                <a:latin typeface="Cabin"/>
                <a:ea typeface="Cabin"/>
                <a:cs typeface="Cabin"/>
                <a:sym typeface="Cabin"/>
              </a:rPr>
              <a:t>1.- Prototipo rápido (o de base): </a:t>
            </a:r>
            <a:r>
              <a:rPr lang="es-CL" sz="2100" b="0" i="0" u="none" strike="noStrike" cap="none">
                <a:solidFill>
                  <a:schemeClr val="dk1"/>
                </a:solidFill>
                <a:latin typeface="Cabin"/>
                <a:ea typeface="Cabin"/>
                <a:cs typeface="Cabin"/>
                <a:sym typeface="Cabin"/>
              </a:rPr>
              <a:t>Versión rápida del prototipado para comprobar alguna funcionalidad clave. Materiales simples.</a:t>
            </a:r>
            <a:endParaRPr sz="2100" b="0" i="0" u="none" strike="noStrike" cap="none">
              <a:solidFill>
                <a:schemeClr val="dk1"/>
              </a:solidFill>
              <a:latin typeface="Cabin"/>
              <a:ea typeface="Cabin"/>
              <a:cs typeface="Cabin"/>
              <a:sym typeface="Cabin"/>
            </a:endParaRPr>
          </a:p>
          <a:p>
            <a:pPr marL="0" marR="0" lvl="0" indent="0" algn="l" rtl="0">
              <a:lnSpc>
                <a:spcPct val="75000"/>
              </a:lnSpc>
              <a:spcBef>
                <a:spcPts val="0"/>
              </a:spcBef>
              <a:spcAft>
                <a:spcPts val="0"/>
              </a:spcAft>
              <a:buNone/>
            </a:pPr>
            <a:endParaRPr sz="2100" b="1" i="0" u="none" strike="noStrike" cap="none">
              <a:solidFill>
                <a:srgbClr val="6EDB68"/>
              </a:solidFill>
              <a:latin typeface="Cabin"/>
              <a:ea typeface="Cabin"/>
              <a:cs typeface="Cabin"/>
              <a:sym typeface="Cabin"/>
            </a:endParaRPr>
          </a:p>
          <a:p>
            <a:pPr marL="0" marR="0" lvl="0" indent="0" algn="l" rtl="0">
              <a:lnSpc>
                <a:spcPct val="75000"/>
              </a:lnSpc>
              <a:spcBef>
                <a:spcPts val="0"/>
              </a:spcBef>
              <a:spcAft>
                <a:spcPts val="0"/>
              </a:spcAft>
              <a:buNone/>
            </a:pPr>
            <a:r>
              <a:rPr lang="es-CL" sz="2100" b="1" i="0" u="none" strike="noStrike" cap="none">
                <a:solidFill>
                  <a:schemeClr val="accent2"/>
                </a:solidFill>
                <a:latin typeface="Cabin"/>
                <a:ea typeface="Cabin"/>
                <a:cs typeface="Cabin"/>
                <a:sym typeface="Cabin"/>
              </a:rPr>
              <a:t>2.- Prototipo de mediana resolución (o de evolución): </a:t>
            </a:r>
            <a:r>
              <a:rPr lang="es-CL" sz="2100" b="0" i="0" u="none" strike="noStrike" cap="none">
                <a:solidFill>
                  <a:schemeClr val="dk1"/>
                </a:solidFill>
                <a:latin typeface="Cabin"/>
                <a:ea typeface="Cabin"/>
                <a:cs typeface="Cabin"/>
                <a:sym typeface="Cabin"/>
              </a:rPr>
              <a:t>Realizamos mejoras y aproximaciones para satisfacer de mejor manera los requerimientos y necesidades del usuario/cliente. Materiales y diseño de mediana complejidad.</a:t>
            </a:r>
            <a:endParaRPr sz="2100" b="0" i="0" u="none" strike="noStrike" cap="none">
              <a:solidFill>
                <a:schemeClr val="dk1"/>
              </a:solidFill>
              <a:latin typeface="Cabin"/>
              <a:ea typeface="Cabin"/>
              <a:cs typeface="Cabin"/>
              <a:sym typeface="Cabin"/>
            </a:endParaRPr>
          </a:p>
          <a:p>
            <a:pPr marL="0" marR="0" lvl="0" indent="0" algn="l" rtl="0">
              <a:lnSpc>
                <a:spcPct val="75000"/>
              </a:lnSpc>
              <a:spcBef>
                <a:spcPts val="0"/>
              </a:spcBef>
              <a:spcAft>
                <a:spcPts val="0"/>
              </a:spcAft>
              <a:buNone/>
            </a:pPr>
            <a:endParaRPr sz="2100" b="0" i="0" u="none" strike="noStrike" cap="none">
              <a:solidFill>
                <a:srgbClr val="6EDB68"/>
              </a:solidFill>
              <a:latin typeface="Cabin"/>
              <a:ea typeface="Cabin"/>
              <a:cs typeface="Cabin"/>
              <a:sym typeface="Cabin"/>
            </a:endParaRPr>
          </a:p>
          <a:p>
            <a:pPr marL="0" marR="0" lvl="0" indent="0" algn="l" rtl="0">
              <a:lnSpc>
                <a:spcPct val="75000"/>
              </a:lnSpc>
              <a:spcBef>
                <a:spcPts val="0"/>
              </a:spcBef>
              <a:spcAft>
                <a:spcPts val="0"/>
              </a:spcAft>
              <a:buNone/>
            </a:pPr>
            <a:r>
              <a:rPr lang="es-CL" sz="2100" b="1" i="0" u="none" strike="noStrike" cap="none">
                <a:solidFill>
                  <a:schemeClr val="accent2"/>
                </a:solidFill>
                <a:latin typeface="Cabin"/>
                <a:ea typeface="Cabin"/>
                <a:cs typeface="Cabin"/>
                <a:sym typeface="Cabin"/>
              </a:rPr>
              <a:t>3.-  Prototipo final:</a:t>
            </a:r>
            <a:r>
              <a:rPr lang="es-CL" sz="2100" b="0" i="0" u="none" strike="noStrike" cap="none">
                <a:solidFill>
                  <a:schemeClr val="accent2"/>
                </a:solidFill>
                <a:latin typeface="Cabin"/>
                <a:ea typeface="Cabin"/>
                <a:cs typeface="Cabin"/>
                <a:sym typeface="Cabin"/>
              </a:rPr>
              <a:t> </a:t>
            </a:r>
            <a:r>
              <a:rPr lang="es-CL" sz="2100" b="0" i="0" u="none" strike="noStrike" cap="none">
                <a:solidFill>
                  <a:schemeClr val="dk1"/>
                </a:solidFill>
                <a:latin typeface="Cabin"/>
                <a:ea typeface="Cabin"/>
                <a:cs typeface="Cabin"/>
                <a:sym typeface="Cabin"/>
              </a:rPr>
              <a:t>Se refiere a una versión avanzada de prototipo, donde se han realizado mejoras cercanas al proyecto final. Materiales simulados o reales.</a:t>
            </a:r>
            <a:endParaRPr sz="21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2200" b="0" i="0" u="none" strike="noStrike" cap="none">
              <a:solidFill>
                <a:srgbClr val="78909C"/>
              </a:solidFill>
              <a:latin typeface="Cabin"/>
              <a:ea typeface="Cabin"/>
              <a:cs typeface="Cabin"/>
              <a:sym typeface="Cabin"/>
            </a:endParaRPr>
          </a:p>
          <a:p>
            <a:pPr marL="0" marR="0" lvl="0" indent="0" algn="l" rtl="0">
              <a:spcBef>
                <a:spcPts val="0"/>
              </a:spcBef>
              <a:spcAft>
                <a:spcPts val="0"/>
              </a:spcAft>
              <a:buNone/>
            </a:pPr>
            <a:endParaRPr sz="2200" b="0" i="0" u="none" strike="noStrike" cap="none">
              <a:solidFill>
                <a:srgbClr val="78909C"/>
              </a:solidFill>
              <a:latin typeface="Cabin"/>
              <a:ea typeface="Cabin"/>
              <a:cs typeface="Cabin"/>
              <a:sym typeface="Cabin"/>
            </a:endParaRPr>
          </a:p>
          <a:p>
            <a:pPr marL="0" marR="0" lvl="0" indent="0" algn="l" rtl="0">
              <a:spcBef>
                <a:spcPts val="0"/>
              </a:spcBef>
              <a:spcAft>
                <a:spcPts val="0"/>
              </a:spcAft>
              <a:buNone/>
            </a:pPr>
            <a:endParaRPr sz="1800" b="0" i="0" u="none" strike="noStrike" cap="none">
              <a:solidFill>
                <a:srgbClr val="AEBEBB"/>
              </a:solidFill>
              <a:latin typeface="Cabin"/>
              <a:ea typeface="Cabin"/>
              <a:cs typeface="Cabin"/>
              <a:sym typeface="Cabin"/>
            </a:endParaRPr>
          </a:p>
        </p:txBody>
      </p:sp>
      <p:sp>
        <p:nvSpPr>
          <p:cNvPr id="1036" name="Google Shape;1036;g2ba857a6522_0_909"/>
          <p:cNvSpPr txBox="1"/>
          <p:nvPr/>
        </p:nvSpPr>
        <p:spPr>
          <a:xfrm>
            <a:off x="0" y="1933025"/>
            <a:ext cx="10044000" cy="746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3200" b="0" i="0" u="none" strike="noStrike" cap="none">
                <a:solidFill>
                  <a:srgbClr val="FFFFFF"/>
                </a:solidFill>
                <a:highlight>
                  <a:schemeClr val="accent2"/>
                </a:highlight>
                <a:latin typeface="Cabin"/>
                <a:ea typeface="Cabin"/>
                <a:cs typeface="Cabin"/>
                <a:sym typeface="Cabin"/>
              </a:rPr>
              <a:t>NIVELES DE</a:t>
            </a:r>
            <a:r>
              <a:rPr lang="es-CL" sz="3600" b="1" i="0" u="none" strike="noStrike" cap="none">
                <a:solidFill>
                  <a:srgbClr val="FFFFFF"/>
                </a:solidFill>
                <a:highlight>
                  <a:schemeClr val="accent2"/>
                </a:highlight>
                <a:latin typeface="Arvo"/>
                <a:ea typeface="Arvo"/>
                <a:cs typeface="Arvo"/>
                <a:sym typeface="Arvo"/>
              </a:rPr>
              <a:t> PROTOTIPO</a:t>
            </a:r>
            <a:endParaRPr sz="1400" b="0" i="0" u="none" strike="noStrike" cap="none">
              <a:solidFill>
                <a:srgbClr val="000000"/>
              </a:solidFill>
              <a:highlight>
                <a:schemeClr val="accent2"/>
              </a:highlight>
              <a:latin typeface="Arial"/>
              <a:ea typeface="Arial"/>
              <a:cs typeface="Arial"/>
              <a:sym typeface="Arial"/>
            </a:endParaRPr>
          </a:p>
        </p:txBody>
      </p:sp>
      <p:pic>
        <p:nvPicPr>
          <p:cNvPr id="1037" name="Google Shape;1037;g2ba857a6522_0_909"/>
          <p:cNvPicPr preferRelativeResize="0"/>
          <p:nvPr/>
        </p:nvPicPr>
        <p:blipFill rotWithShape="1">
          <a:blip r:embed="rId3">
            <a:alphaModFix amt="81000"/>
          </a:blip>
          <a:srcRect/>
          <a:stretch/>
        </p:blipFill>
        <p:spPr>
          <a:xfrm>
            <a:off x="7265175" y="4131725"/>
            <a:ext cx="1836972" cy="1941062"/>
          </a:xfrm>
          <a:prstGeom prst="rect">
            <a:avLst/>
          </a:prstGeom>
          <a:noFill/>
          <a:ln>
            <a:noFill/>
          </a:ln>
        </p:spPr>
      </p:pic>
      <p:sp>
        <p:nvSpPr>
          <p:cNvPr id="1038" name="Google Shape;1038;g2ba857a6522_0_909"/>
          <p:cNvSpPr txBox="1"/>
          <p:nvPr/>
        </p:nvSpPr>
        <p:spPr>
          <a:xfrm>
            <a:off x="200226" y="126535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000000"/>
                </a:solidFill>
                <a:latin typeface="Arvo"/>
                <a:ea typeface="Arvo"/>
                <a:cs typeface="Arvo"/>
                <a:sym typeface="Arvo"/>
              </a:rPr>
              <a:t>DEFINICIONES CLAVES</a:t>
            </a:r>
            <a:endParaRPr sz="2400" b="1" i="0" u="none" strike="noStrike" cap="none">
              <a:solidFill>
                <a:srgbClr val="000000"/>
              </a:solidFill>
              <a:latin typeface="Arvo"/>
              <a:ea typeface="Arvo"/>
              <a:cs typeface="Arvo"/>
              <a:sym typeface="Arvo"/>
            </a:endParaRPr>
          </a:p>
        </p:txBody>
      </p:sp>
      <p:pic>
        <p:nvPicPr>
          <p:cNvPr id="1039" name="Google Shape;1039;g2ba857a6522_0_909"/>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2ba857a6522_0_916"/>
          <p:cNvSpPr txBox="1"/>
          <p:nvPr/>
        </p:nvSpPr>
        <p:spPr>
          <a:xfrm>
            <a:off x="2439266" y="2342569"/>
            <a:ext cx="5532000" cy="2426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6100" b="0" i="0" u="none" strike="noStrike" cap="none">
                <a:solidFill>
                  <a:schemeClr val="accent2"/>
                </a:solidFill>
                <a:latin typeface="Arvo"/>
                <a:ea typeface="Arvo"/>
                <a:cs typeface="Arvo"/>
                <a:sym typeface="Arvo"/>
              </a:rPr>
              <a:t>EJEMPLOS DE</a:t>
            </a:r>
            <a:endParaRPr sz="6100" b="0" i="0" u="none" strike="noStrike" cap="none">
              <a:solidFill>
                <a:schemeClr val="accent2"/>
              </a:solidFill>
              <a:latin typeface="Arvo"/>
              <a:ea typeface="Arvo"/>
              <a:cs typeface="Arvo"/>
              <a:sym typeface="Arvo"/>
            </a:endParaRPr>
          </a:p>
          <a:p>
            <a:pPr marL="0" marR="0" lvl="0" indent="0" algn="l" rtl="0">
              <a:spcBef>
                <a:spcPts val="0"/>
              </a:spcBef>
              <a:spcAft>
                <a:spcPts val="0"/>
              </a:spcAft>
              <a:buNone/>
            </a:pPr>
            <a:r>
              <a:rPr lang="es-CL" sz="6100" b="1" i="0" u="none" strike="noStrike" cap="none">
                <a:solidFill>
                  <a:schemeClr val="accent2"/>
                </a:solidFill>
                <a:latin typeface="Arvo"/>
                <a:ea typeface="Arvo"/>
                <a:cs typeface="Arvo"/>
                <a:sym typeface="Arvo"/>
              </a:rPr>
              <a:t>PROTOTIPO</a:t>
            </a:r>
            <a:endParaRPr sz="6100" b="1" i="0" u="none" strike="noStrike" cap="none">
              <a:solidFill>
                <a:schemeClr val="accent2"/>
              </a:solidFill>
              <a:latin typeface="Arvo"/>
              <a:ea typeface="Arvo"/>
              <a:cs typeface="Arvo"/>
              <a:sym typeface="Arvo"/>
            </a:endParaRPr>
          </a:p>
          <a:p>
            <a:pPr marL="0" marR="0" lvl="0" indent="0" algn="l" rtl="0">
              <a:spcBef>
                <a:spcPts val="0"/>
              </a:spcBef>
              <a:spcAft>
                <a:spcPts val="0"/>
              </a:spcAft>
              <a:buNone/>
            </a:pPr>
            <a:r>
              <a:rPr lang="es-CL" sz="6100" b="1" i="0" u="none" strike="noStrike" cap="none">
                <a:solidFill>
                  <a:schemeClr val="accent2"/>
                </a:solidFill>
                <a:latin typeface="Arvo"/>
                <a:ea typeface="Arvo"/>
                <a:cs typeface="Arvo"/>
                <a:sym typeface="Arvo"/>
              </a:rPr>
              <a:t>BASE </a:t>
            </a:r>
            <a:endParaRPr sz="6100" b="1" i="0" u="none" strike="noStrike" cap="none">
              <a:solidFill>
                <a:schemeClr val="accent2"/>
              </a:solidFill>
              <a:latin typeface="Arvo"/>
              <a:ea typeface="Arvo"/>
              <a:cs typeface="Arvo"/>
              <a:sym typeface="Arvo"/>
            </a:endParaRPr>
          </a:p>
        </p:txBody>
      </p:sp>
      <p:pic>
        <p:nvPicPr>
          <p:cNvPr id="1045" name="Google Shape;1045;g2ba857a6522_0_916"/>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
          <p:cNvSpPr txBox="1"/>
          <p:nvPr/>
        </p:nvSpPr>
        <p:spPr>
          <a:xfrm>
            <a:off x="936750" y="2266450"/>
            <a:ext cx="8170500" cy="6354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None/>
            </a:pPr>
            <a:r>
              <a:rPr lang="es-CL" sz="2400" b="1" i="0" u="none" strike="noStrike" cap="none">
                <a:solidFill>
                  <a:srgbClr val="000000"/>
                </a:solidFill>
                <a:latin typeface="Arvo"/>
                <a:ea typeface="Arvo"/>
                <a:cs typeface="Arvo"/>
                <a:sym typeface="Arvo"/>
              </a:rPr>
              <a:t>¿Qué aprenderé en esta experiencia?</a:t>
            </a:r>
            <a:endParaRPr sz="1400" b="0" i="0" u="none" strike="noStrike" cap="none">
              <a:solidFill>
                <a:srgbClr val="000000"/>
              </a:solidFill>
              <a:latin typeface="Arvo"/>
              <a:ea typeface="Arvo"/>
              <a:cs typeface="Arvo"/>
              <a:sym typeface="Arvo"/>
            </a:endParaRPr>
          </a:p>
        </p:txBody>
      </p:sp>
      <p:sp>
        <p:nvSpPr>
          <p:cNvPr id="230" name="Google Shape;230;p4"/>
          <p:cNvSpPr/>
          <p:nvPr/>
        </p:nvSpPr>
        <p:spPr>
          <a:xfrm>
            <a:off x="1375129" y="6555212"/>
            <a:ext cx="1713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600" b="0" i="0" u="none" strike="noStrike" cap="none">
                <a:solidFill>
                  <a:srgbClr val="434343"/>
                </a:solidFill>
                <a:latin typeface="Arvo"/>
                <a:ea typeface="Arvo"/>
                <a:cs typeface="Arvo"/>
                <a:sym typeface="Arvo"/>
              </a:rPr>
              <a:t>“Vivir” una experiencia REAL</a:t>
            </a:r>
            <a:endParaRPr sz="1600" b="0" i="0" u="none" strike="noStrike" cap="none">
              <a:solidFill>
                <a:srgbClr val="434343"/>
              </a:solidFill>
              <a:latin typeface="Arvo"/>
              <a:ea typeface="Arvo"/>
              <a:cs typeface="Arvo"/>
              <a:sym typeface="Arvo"/>
            </a:endParaRPr>
          </a:p>
        </p:txBody>
      </p:sp>
      <p:sp>
        <p:nvSpPr>
          <p:cNvPr id="231" name="Google Shape;231;p4"/>
          <p:cNvSpPr/>
          <p:nvPr/>
        </p:nvSpPr>
        <p:spPr>
          <a:xfrm>
            <a:off x="6657608" y="6580438"/>
            <a:ext cx="19854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600" b="0" i="0" u="none" strike="noStrike" cap="none">
                <a:solidFill>
                  <a:srgbClr val="434343"/>
                </a:solidFill>
                <a:latin typeface="Arvo"/>
                <a:ea typeface="Arvo"/>
                <a:cs typeface="Arvo"/>
                <a:sym typeface="Arvo"/>
              </a:rPr>
              <a:t>Plantear un</a:t>
            </a:r>
            <a:endParaRPr sz="1600" b="0" i="0" u="none" strike="noStrike" cap="none">
              <a:solidFill>
                <a:srgbClr val="434343"/>
              </a:solidFill>
              <a:latin typeface="Arvo"/>
              <a:ea typeface="Arvo"/>
              <a:cs typeface="Arvo"/>
              <a:sym typeface="Arvo"/>
            </a:endParaRPr>
          </a:p>
          <a:p>
            <a:pPr marL="0" marR="0" lvl="0" indent="0" algn="ctr" rtl="0">
              <a:spcBef>
                <a:spcPts val="0"/>
              </a:spcBef>
              <a:spcAft>
                <a:spcPts val="0"/>
              </a:spcAft>
              <a:buNone/>
            </a:pPr>
            <a:r>
              <a:rPr lang="es-CL" sz="1600" b="0" i="0" u="none" strike="noStrike" cap="none">
                <a:solidFill>
                  <a:srgbClr val="434343"/>
                </a:solidFill>
                <a:latin typeface="Arvo"/>
                <a:ea typeface="Arvo"/>
                <a:cs typeface="Arvo"/>
                <a:sym typeface="Arvo"/>
              </a:rPr>
              <a:t>Experimento que ponga a prueba la solución </a:t>
            </a:r>
            <a:endParaRPr sz="1600" b="0" i="0" u="none" strike="noStrike" cap="none">
              <a:solidFill>
                <a:srgbClr val="434343"/>
              </a:solidFill>
              <a:latin typeface="Arvo"/>
              <a:ea typeface="Arvo"/>
              <a:cs typeface="Arvo"/>
              <a:sym typeface="Arvo"/>
            </a:endParaRPr>
          </a:p>
        </p:txBody>
      </p:sp>
      <p:sp>
        <p:nvSpPr>
          <p:cNvPr id="232" name="Google Shape;232;p4"/>
          <p:cNvSpPr/>
          <p:nvPr/>
        </p:nvSpPr>
        <p:spPr>
          <a:xfrm>
            <a:off x="3877655" y="6597000"/>
            <a:ext cx="19854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600" b="0" i="0" u="none" strike="noStrike" cap="none">
                <a:solidFill>
                  <a:srgbClr val="434343"/>
                </a:solidFill>
                <a:latin typeface="Arvo"/>
                <a:ea typeface="Arvo"/>
                <a:cs typeface="Arvo"/>
                <a:sym typeface="Arvo"/>
              </a:rPr>
              <a:t>Crear soluciones para el problema definido</a:t>
            </a:r>
            <a:endParaRPr sz="1600" b="0" i="0" u="none" strike="noStrike" cap="none">
              <a:solidFill>
                <a:srgbClr val="434343"/>
              </a:solidFill>
              <a:latin typeface="Arvo"/>
              <a:ea typeface="Arvo"/>
              <a:cs typeface="Arvo"/>
              <a:sym typeface="Arvo"/>
            </a:endParaRPr>
          </a:p>
        </p:txBody>
      </p:sp>
      <p:cxnSp>
        <p:nvCxnSpPr>
          <p:cNvPr id="233" name="Google Shape;233;p4"/>
          <p:cNvCxnSpPr>
            <a:stCxn id="230" idx="3"/>
          </p:cNvCxnSpPr>
          <p:nvPr/>
        </p:nvCxnSpPr>
        <p:spPr>
          <a:xfrm>
            <a:off x="3088129" y="7126712"/>
            <a:ext cx="323100" cy="0"/>
          </a:xfrm>
          <a:prstGeom prst="straightConnector1">
            <a:avLst/>
          </a:prstGeom>
          <a:noFill/>
          <a:ln w="9525" cap="flat" cmpd="sng">
            <a:solidFill>
              <a:srgbClr val="595959"/>
            </a:solidFill>
            <a:prstDash val="dot"/>
            <a:round/>
            <a:headEnd type="none" w="sm" len="sm"/>
            <a:tailEnd type="triangle" w="med" len="med"/>
          </a:ln>
        </p:spPr>
      </p:cxnSp>
      <p:cxnSp>
        <p:nvCxnSpPr>
          <p:cNvPr id="234" name="Google Shape;234;p4"/>
          <p:cNvCxnSpPr/>
          <p:nvPr/>
        </p:nvCxnSpPr>
        <p:spPr>
          <a:xfrm>
            <a:off x="5961281" y="7091979"/>
            <a:ext cx="323100" cy="0"/>
          </a:xfrm>
          <a:prstGeom prst="straightConnector1">
            <a:avLst/>
          </a:prstGeom>
          <a:noFill/>
          <a:ln w="9525" cap="flat" cmpd="sng">
            <a:solidFill>
              <a:srgbClr val="595959"/>
            </a:solidFill>
            <a:prstDash val="dot"/>
            <a:round/>
            <a:headEnd type="none" w="sm" len="sm"/>
            <a:tailEnd type="triangle" w="med" len="med"/>
          </a:ln>
        </p:spPr>
      </p:cxnSp>
      <p:sp>
        <p:nvSpPr>
          <p:cNvPr id="235" name="Google Shape;235;p4"/>
          <p:cNvSpPr/>
          <p:nvPr/>
        </p:nvSpPr>
        <p:spPr>
          <a:xfrm>
            <a:off x="1361699" y="2786926"/>
            <a:ext cx="7407300" cy="437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900" b="0" i="0" u="none" strike="noStrike" cap="none">
                <a:solidFill>
                  <a:srgbClr val="434343"/>
                </a:solidFill>
                <a:latin typeface="Cabin"/>
                <a:ea typeface="Cabin"/>
                <a:cs typeface="Cabin"/>
                <a:sym typeface="Cabin"/>
              </a:rPr>
              <a:t>Descubrir y analizar oportunidades en un entorno real, a través de:</a:t>
            </a:r>
            <a:endParaRPr sz="1900" b="0" i="0" u="none" strike="noStrike" cap="none">
              <a:solidFill>
                <a:srgbClr val="434343"/>
              </a:solidFill>
              <a:latin typeface="Cabin"/>
              <a:ea typeface="Cabin"/>
              <a:cs typeface="Cabin"/>
              <a:sym typeface="Cabin"/>
            </a:endParaRPr>
          </a:p>
        </p:txBody>
      </p:sp>
      <p:sp>
        <p:nvSpPr>
          <p:cNvPr id="236" name="Google Shape;236;p4"/>
          <p:cNvSpPr txBox="1"/>
          <p:nvPr/>
        </p:nvSpPr>
        <p:spPr>
          <a:xfrm>
            <a:off x="163273" y="1495450"/>
            <a:ext cx="6616800" cy="554100"/>
          </a:xfrm>
          <a:prstGeom prst="rect">
            <a:avLst/>
          </a:prstGeom>
          <a:solidFill>
            <a:schemeClr val="accent2"/>
          </a:solid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s-CL" sz="2400" b="1" i="0" u="none" strike="noStrike" cap="none">
                <a:solidFill>
                  <a:srgbClr val="FFFFFF"/>
                </a:solidFill>
                <a:latin typeface="Arvo"/>
                <a:ea typeface="Arvo"/>
                <a:cs typeface="Arvo"/>
                <a:sym typeface="Arvo"/>
              </a:rPr>
              <a:t>PRACTICANDO EN ENTORNOS REALES</a:t>
            </a:r>
            <a:endParaRPr sz="600" b="0" i="0" u="none" strike="noStrike" cap="none">
              <a:solidFill>
                <a:srgbClr val="FFFFFF"/>
              </a:solidFill>
              <a:latin typeface="Arial"/>
              <a:ea typeface="Arial"/>
              <a:cs typeface="Arial"/>
              <a:sym typeface="Arial"/>
            </a:endParaRPr>
          </a:p>
        </p:txBody>
      </p:sp>
      <p:sp>
        <p:nvSpPr>
          <p:cNvPr id="237" name="Google Shape;237;p4"/>
          <p:cNvSpPr/>
          <p:nvPr/>
        </p:nvSpPr>
        <p:spPr>
          <a:xfrm>
            <a:off x="6742014" y="3277024"/>
            <a:ext cx="1816800" cy="1709100"/>
          </a:xfrm>
          <a:prstGeom prst="hexagon">
            <a:avLst>
              <a:gd name="adj" fmla="val 25000"/>
              <a:gd name="vf" fmla="val 115470"/>
            </a:avLst>
          </a:prstGeom>
          <a:solidFill>
            <a:srgbClr val="42C9A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 name="Google Shape;238;p4"/>
          <p:cNvSpPr/>
          <p:nvPr/>
        </p:nvSpPr>
        <p:spPr>
          <a:xfrm>
            <a:off x="3978285" y="3328545"/>
            <a:ext cx="1816800" cy="1709100"/>
          </a:xfrm>
          <a:prstGeom prst="hexagon">
            <a:avLst>
              <a:gd name="adj" fmla="val 25000"/>
              <a:gd name="vf" fmla="val 115470"/>
            </a:avLst>
          </a:prstGeom>
          <a:solidFill>
            <a:srgbClr val="AE98E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p4"/>
          <p:cNvSpPr/>
          <p:nvPr/>
        </p:nvSpPr>
        <p:spPr>
          <a:xfrm>
            <a:off x="1375129" y="3328545"/>
            <a:ext cx="1816800" cy="1709100"/>
          </a:xfrm>
          <a:prstGeom prst="hexagon">
            <a:avLst>
              <a:gd name="adj" fmla="val 25000"/>
              <a:gd name="vf" fmla="val 115470"/>
            </a:avLst>
          </a:prstGeom>
          <a:solidFill>
            <a:srgbClr val="70E1F5"/>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 name="Google Shape;240;p4"/>
          <p:cNvSpPr txBox="1"/>
          <p:nvPr/>
        </p:nvSpPr>
        <p:spPr>
          <a:xfrm>
            <a:off x="6742009" y="3462562"/>
            <a:ext cx="18168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EXPERIMENTA-</a:t>
            </a:r>
            <a:endParaRPr sz="15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CIÓN</a:t>
            </a:r>
            <a:endParaRPr sz="1500" b="1" i="0" u="none" strike="noStrike" cap="none">
              <a:solidFill>
                <a:srgbClr val="000000"/>
              </a:solidFill>
              <a:latin typeface="Arvo"/>
              <a:ea typeface="Arvo"/>
              <a:cs typeface="Arvo"/>
              <a:sym typeface="Arvo"/>
            </a:endParaRPr>
          </a:p>
        </p:txBody>
      </p:sp>
      <p:sp>
        <p:nvSpPr>
          <p:cNvPr id="241" name="Google Shape;241;p4"/>
          <p:cNvSpPr txBox="1"/>
          <p:nvPr/>
        </p:nvSpPr>
        <p:spPr>
          <a:xfrm>
            <a:off x="3945845" y="3514091"/>
            <a:ext cx="18168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CREACIÓN</a:t>
            </a:r>
            <a:endParaRPr sz="1500" b="1" i="0" u="none" strike="noStrike" cap="none">
              <a:solidFill>
                <a:srgbClr val="000000"/>
              </a:solidFill>
              <a:latin typeface="Arvo"/>
              <a:ea typeface="Arvo"/>
              <a:cs typeface="Arvo"/>
              <a:sym typeface="Arvo"/>
            </a:endParaRPr>
          </a:p>
        </p:txBody>
      </p:sp>
      <p:sp>
        <p:nvSpPr>
          <p:cNvPr id="242" name="Google Shape;242;p4"/>
          <p:cNvSpPr txBox="1"/>
          <p:nvPr/>
        </p:nvSpPr>
        <p:spPr>
          <a:xfrm>
            <a:off x="1417388" y="3462554"/>
            <a:ext cx="18168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EMPATÍA</a:t>
            </a:r>
            <a:endParaRPr sz="1500" b="1" i="0" u="none" strike="noStrike" cap="none">
              <a:solidFill>
                <a:srgbClr val="000000"/>
              </a:solidFill>
              <a:latin typeface="Arvo"/>
              <a:ea typeface="Arvo"/>
              <a:cs typeface="Arvo"/>
              <a:sym typeface="Arvo"/>
            </a:endParaRPr>
          </a:p>
        </p:txBody>
      </p:sp>
      <p:sp>
        <p:nvSpPr>
          <p:cNvPr id="243" name="Google Shape;243;p4"/>
          <p:cNvSpPr txBox="1"/>
          <p:nvPr/>
        </p:nvSpPr>
        <p:spPr>
          <a:xfrm>
            <a:off x="1327193" y="5599082"/>
            <a:ext cx="18645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400" b="1" i="0" u="none" strike="noStrike" cap="none">
                <a:solidFill>
                  <a:srgbClr val="000000"/>
                </a:solidFill>
                <a:latin typeface="Cabin"/>
                <a:ea typeface="Cabin"/>
                <a:cs typeface="Cabin"/>
                <a:sym typeface="Cabin"/>
              </a:rPr>
              <a:t>INVESTIGACIÓN</a:t>
            </a:r>
            <a:endParaRPr sz="1400" b="1"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400" b="1" i="0" u="none" strike="noStrike" cap="none">
                <a:solidFill>
                  <a:srgbClr val="000000"/>
                </a:solidFill>
                <a:latin typeface="Cabin"/>
                <a:ea typeface="Cabin"/>
                <a:cs typeface="Cabin"/>
                <a:sym typeface="Cabin"/>
              </a:rPr>
              <a:t>EN CONTEXTO</a:t>
            </a:r>
            <a:endParaRPr sz="1400" b="1" i="0" u="none" strike="noStrike" cap="none">
              <a:solidFill>
                <a:srgbClr val="000000"/>
              </a:solidFill>
              <a:latin typeface="Cabin"/>
              <a:ea typeface="Cabin"/>
              <a:cs typeface="Cabin"/>
              <a:sym typeface="Cabin"/>
            </a:endParaRPr>
          </a:p>
        </p:txBody>
      </p:sp>
      <p:sp>
        <p:nvSpPr>
          <p:cNvPr id="244" name="Google Shape;244;p4"/>
          <p:cNvSpPr txBox="1"/>
          <p:nvPr/>
        </p:nvSpPr>
        <p:spPr>
          <a:xfrm>
            <a:off x="3866948" y="5599082"/>
            <a:ext cx="18645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400" b="1" i="0" u="none" strike="noStrike" cap="none">
                <a:solidFill>
                  <a:srgbClr val="000000"/>
                </a:solidFill>
                <a:latin typeface="Cabin"/>
                <a:ea typeface="Cabin"/>
                <a:cs typeface="Cabin"/>
                <a:sym typeface="Cabin"/>
              </a:rPr>
              <a:t>IDENTIFICAR</a:t>
            </a:r>
            <a:endParaRPr sz="1400" b="1"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400" b="1" i="0" u="none" strike="noStrike" cap="none">
                <a:solidFill>
                  <a:srgbClr val="000000"/>
                </a:solidFill>
                <a:latin typeface="Cabin"/>
                <a:ea typeface="Cabin"/>
                <a:cs typeface="Cabin"/>
                <a:sym typeface="Cabin"/>
              </a:rPr>
              <a:t>OPORTUNIDADES</a:t>
            </a:r>
            <a:endParaRPr sz="1400" b="1" i="0" u="none" strike="noStrike" cap="none">
              <a:solidFill>
                <a:srgbClr val="000000"/>
              </a:solidFill>
              <a:latin typeface="Cabin"/>
              <a:ea typeface="Cabin"/>
              <a:cs typeface="Cabin"/>
              <a:sym typeface="Cabin"/>
            </a:endParaRPr>
          </a:p>
        </p:txBody>
      </p:sp>
      <p:sp>
        <p:nvSpPr>
          <p:cNvPr id="245" name="Google Shape;245;p4"/>
          <p:cNvSpPr txBox="1"/>
          <p:nvPr/>
        </p:nvSpPr>
        <p:spPr>
          <a:xfrm>
            <a:off x="6780197" y="5599082"/>
            <a:ext cx="18645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400" b="1" i="0" u="none" strike="noStrike" cap="none">
                <a:solidFill>
                  <a:srgbClr val="000000"/>
                </a:solidFill>
                <a:latin typeface="Cabin"/>
                <a:ea typeface="Cabin"/>
                <a:cs typeface="Cabin"/>
                <a:sym typeface="Cabin"/>
              </a:rPr>
              <a:t>PROBAR LA SOLUCIÓN</a:t>
            </a:r>
            <a:endParaRPr sz="1400" b="1" i="0" u="none" strike="noStrike" cap="none">
              <a:solidFill>
                <a:srgbClr val="000000"/>
              </a:solidFill>
              <a:latin typeface="Cabin"/>
              <a:ea typeface="Cabin"/>
              <a:cs typeface="Cabin"/>
              <a:sym typeface="Cabin"/>
            </a:endParaRPr>
          </a:p>
        </p:txBody>
      </p:sp>
      <p:pic>
        <p:nvPicPr>
          <p:cNvPr id="246" name="Google Shape;246;p4"/>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2ba857a6522_0_2128"/>
          <p:cNvSpPr txBox="1">
            <a:spLocks noGrp="1"/>
          </p:cNvSpPr>
          <p:nvPr>
            <p:ph type="title"/>
          </p:nvPr>
        </p:nvSpPr>
        <p:spPr>
          <a:xfrm>
            <a:off x="0" y="7794286"/>
            <a:ext cx="9359100" cy="1266600"/>
          </a:xfrm>
          <a:prstGeom prst="rect">
            <a:avLst/>
          </a:prstGeom>
          <a:noFill/>
          <a:ln>
            <a:noFill/>
          </a:ln>
        </p:spPr>
        <p:txBody>
          <a:bodyPr spcFirstLastPara="1" wrap="square" lIns="101350" tIns="101350" rIns="101350" bIns="101350" anchor="ctr" anchorCtr="0">
            <a:noAutofit/>
          </a:bodyPr>
          <a:lstStyle/>
          <a:p>
            <a:pPr marL="0" lvl="0" indent="0" algn="ctr" rtl="0">
              <a:lnSpc>
                <a:spcPct val="100000"/>
              </a:lnSpc>
              <a:spcBef>
                <a:spcPts val="0"/>
              </a:spcBef>
              <a:spcAft>
                <a:spcPts val="0"/>
              </a:spcAft>
              <a:buSzPts val="4000"/>
              <a:buNone/>
            </a:pPr>
            <a:endParaRPr/>
          </a:p>
        </p:txBody>
      </p:sp>
      <p:pic>
        <p:nvPicPr>
          <p:cNvPr id="1051" name="Google Shape;1051;g2ba857a6522_0_2128"/>
          <p:cNvPicPr preferRelativeResize="0"/>
          <p:nvPr/>
        </p:nvPicPr>
        <p:blipFill rotWithShape="1">
          <a:blip r:embed="rId3">
            <a:alphaModFix/>
          </a:blip>
          <a:srcRect/>
          <a:stretch/>
        </p:blipFill>
        <p:spPr>
          <a:xfrm>
            <a:off x="0" y="3585873"/>
            <a:ext cx="5461151" cy="4095863"/>
          </a:xfrm>
          <a:prstGeom prst="rect">
            <a:avLst/>
          </a:prstGeom>
          <a:noFill/>
          <a:ln>
            <a:noFill/>
          </a:ln>
        </p:spPr>
      </p:pic>
      <p:pic>
        <p:nvPicPr>
          <p:cNvPr id="1052" name="Google Shape;1052;g2ba857a6522_0_2128"/>
          <p:cNvPicPr preferRelativeResize="0"/>
          <p:nvPr/>
        </p:nvPicPr>
        <p:blipFill rotWithShape="1">
          <a:blip r:embed="rId4">
            <a:alphaModFix/>
          </a:blip>
          <a:srcRect/>
          <a:stretch/>
        </p:blipFill>
        <p:spPr>
          <a:xfrm>
            <a:off x="5461150" y="0"/>
            <a:ext cx="4582849" cy="4682964"/>
          </a:xfrm>
          <a:prstGeom prst="rect">
            <a:avLst/>
          </a:prstGeom>
          <a:noFill/>
          <a:ln>
            <a:noFill/>
          </a:ln>
        </p:spPr>
      </p:pic>
      <p:pic>
        <p:nvPicPr>
          <p:cNvPr id="1053" name="Google Shape;1053;g2ba857a6522_0_2128"/>
          <p:cNvPicPr preferRelativeResize="0"/>
          <p:nvPr/>
        </p:nvPicPr>
        <p:blipFill rotWithShape="1">
          <a:blip r:embed="rId5">
            <a:alphaModFix/>
          </a:blip>
          <a:srcRect/>
          <a:stretch/>
        </p:blipFill>
        <p:spPr>
          <a:xfrm>
            <a:off x="5461150" y="4682965"/>
            <a:ext cx="4582848" cy="3111321"/>
          </a:xfrm>
          <a:prstGeom prst="rect">
            <a:avLst/>
          </a:prstGeom>
          <a:noFill/>
          <a:ln>
            <a:noFill/>
          </a:ln>
        </p:spPr>
      </p:pic>
      <p:pic>
        <p:nvPicPr>
          <p:cNvPr id="1054" name="Google Shape;1054;g2ba857a6522_0_2128"/>
          <p:cNvPicPr preferRelativeResize="0"/>
          <p:nvPr/>
        </p:nvPicPr>
        <p:blipFill rotWithShape="1">
          <a:blip r:embed="rId6">
            <a:alphaModFix/>
          </a:blip>
          <a:srcRect/>
          <a:stretch/>
        </p:blipFill>
        <p:spPr>
          <a:xfrm>
            <a:off x="0" y="0"/>
            <a:ext cx="5461152" cy="3585872"/>
          </a:xfrm>
          <a:prstGeom prst="rect">
            <a:avLst/>
          </a:prstGeom>
          <a:noFill/>
          <a:ln>
            <a:noFill/>
          </a:ln>
        </p:spPr>
      </p:pic>
      <p:sp>
        <p:nvSpPr>
          <p:cNvPr id="1055" name="Google Shape;1055;g2ba857a6522_0_2128"/>
          <p:cNvSpPr txBox="1"/>
          <p:nvPr/>
        </p:nvSpPr>
        <p:spPr>
          <a:xfrm>
            <a:off x="3173762" y="3314047"/>
            <a:ext cx="4200900" cy="10974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s-CL" sz="2900" b="0" i="0" u="none" strike="noStrike" cap="none">
                <a:solidFill>
                  <a:schemeClr val="lt1"/>
                </a:solidFill>
                <a:highlight>
                  <a:schemeClr val="accent2"/>
                </a:highlight>
                <a:latin typeface="Arvo"/>
                <a:ea typeface="Arvo"/>
                <a:cs typeface="Arvo"/>
                <a:sym typeface="Arvo"/>
              </a:rPr>
              <a:t>trabajaremos con</a:t>
            </a:r>
            <a:r>
              <a:rPr lang="es-CL" sz="2900" b="1" i="0" u="none" strike="noStrike" cap="none">
                <a:solidFill>
                  <a:schemeClr val="lt1"/>
                </a:solidFill>
                <a:highlight>
                  <a:schemeClr val="accent2"/>
                </a:highlight>
                <a:latin typeface="Arvo"/>
                <a:ea typeface="Arvo"/>
                <a:cs typeface="Arvo"/>
                <a:sym typeface="Arvo"/>
              </a:rPr>
              <a:t> PROTOTIPO BASE</a:t>
            </a:r>
            <a:endParaRPr sz="2900" b="1" i="0" u="none" strike="noStrike" cap="none">
              <a:solidFill>
                <a:schemeClr val="lt1"/>
              </a:solidFill>
              <a:highlight>
                <a:schemeClr val="accent2"/>
              </a:highlight>
              <a:latin typeface="Arvo"/>
              <a:ea typeface="Arvo"/>
              <a:cs typeface="Arvo"/>
              <a:sym typeface="Arv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g2ba857a6522_0_2137"/>
          <p:cNvSpPr txBox="1">
            <a:spLocks noGrp="1"/>
          </p:cNvSpPr>
          <p:nvPr>
            <p:ph type="title"/>
          </p:nvPr>
        </p:nvSpPr>
        <p:spPr>
          <a:xfrm>
            <a:off x="0" y="7794286"/>
            <a:ext cx="9359100" cy="1266600"/>
          </a:xfrm>
          <a:prstGeom prst="rect">
            <a:avLst/>
          </a:prstGeom>
          <a:noFill/>
          <a:ln>
            <a:noFill/>
          </a:ln>
        </p:spPr>
        <p:txBody>
          <a:bodyPr spcFirstLastPara="1" wrap="square" lIns="101350" tIns="101350" rIns="101350" bIns="101350" anchor="ctr" anchorCtr="0">
            <a:noAutofit/>
          </a:bodyPr>
          <a:lstStyle/>
          <a:p>
            <a:pPr marL="0" lvl="0" indent="0" algn="ctr" rtl="0">
              <a:lnSpc>
                <a:spcPct val="100000"/>
              </a:lnSpc>
              <a:spcBef>
                <a:spcPts val="0"/>
              </a:spcBef>
              <a:spcAft>
                <a:spcPts val="0"/>
              </a:spcAft>
              <a:buSzPts val="4000"/>
              <a:buNone/>
            </a:pPr>
            <a:endParaRPr/>
          </a:p>
        </p:txBody>
      </p:sp>
      <p:pic>
        <p:nvPicPr>
          <p:cNvPr id="1061" name="Google Shape;1061;g2ba857a6522_0_2137"/>
          <p:cNvPicPr preferRelativeResize="0"/>
          <p:nvPr/>
        </p:nvPicPr>
        <p:blipFill rotWithShape="1">
          <a:blip r:embed="rId3">
            <a:alphaModFix/>
          </a:blip>
          <a:srcRect l="27907"/>
          <a:stretch/>
        </p:blipFill>
        <p:spPr>
          <a:xfrm>
            <a:off x="-2" y="0"/>
            <a:ext cx="4578704" cy="4175712"/>
          </a:xfrm>
          <a:prstGeom prst="rect">
            <a:avLst/>
          </a:prstGeom>
          <a:noFill/>
          <a:ln>
            <a:noFill/>
          </a:ln>
        </p:spPr>
      </p:pic>
      <p:pic>
        <p:nvPicPr>
          <p:cNvPr id="1062" name="Google Shape;1062;g2ba857a6522_0_2137"/>
          <p:cNvPicPr preferRelativeResize="0"/>
          <p:nvPr/>
        </p:nvPicPr>
        <p:blipFill rotWithShape="1">
          <a:blip r:embed="rId4">
            <a:alphaModFix/>
          </a:blip>
          <a:srcRect/>
          <a:stretch/>
        </p:blipFill>
        <p:spPr>
          <a:xfrm>
            <a:off x="0" y="4175718"/>
            <a:ext cx="10044003" cy="3468960"/>
          </a:xfrm>
          <a:prstGeom prst="rect">
            <a:avLst/>
          </a:prstGeom>
          <a:noFill/>
          <a:ln>
            <a:noFill/>
          </a:ln>
        </p:spPr>
      </p:pic>
      <p:pic>
        <p:nvPicPr>
          <p:cNvPr id="1063" name="Google Shape;1063;g2ba857a6522_0_2137"/>
          <p:cNvPicPr preferRelativeResize="0"/>
          <p:nvPr/>
        </p:nvPicPr>
        <p:blipFill rotWithShape="1">
          <a:blip r:embed="rId5">
            <a:alphaModFix/>
          </a:blip>
          <a:srcRect/>
          <a:stretch/>
        </p:blipFill>
        <p:spPr>
          <a:xfrm>
            <a:off x="4093584" y="0"/>
            <a:ext cx="5950416" cy="4175712"/>
          </a:xfrm>
          <a:prstGeom prst="rect">
            <a:avLst/>
          </a:prstGeom>
          <a:noFill/>
          <a:ln>
            <a:noFill/>
          </a:ln>
        </p:spPr>
      </p:pic>
      <p:sp>
        <p:nvSpPr>
          <p:cNvPr id="1064" name="Google Shape;1064;g2ba857a6522_0_2137"/>
          <p:cNvSpPr txBox="1"/>
          <p:nvPr/>
        </p:nvSpPr>
        <p:spPr>
          <a:xfrm>
            <a:off x="3173762" y="3314047"/>
            <a:ext cx="4200900" cy="10974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s-CL" sz="2900" b="0" i="0" u="none" strike="noStrike" cap="none">
                <a:solidFill>
                  <a:schemeClr val="lt1"/>
                </a:solidFill>
                <a:highlight>
                  <a:schemeClr val="accent2"/>
                </a:highlight>
                <a:latin typeface="Arvo"/>
                <a:ea typeface="Arvo"/>
                <a:cs typeface="Arvo"/>
                <a:sym typeface="Arvo"/>
              </a:rPr>
              <a:t>trabajaremos con</a:t>
            </a:r>
            <a:r>
              <a:rPr lang="es-CL" sz="2900" b="1" i="0" u="none" strike="noStrike" cap="none">
                <a:solidFill>
                  <a:schemeClr val="lt1"/>
                </a:solidFill>
                <a:highlight>
                  <a:schemeClr val="accent2"/>
                </a:highlight>
                <a:latin typeface="Arvo"/>
                <a:ea typeface="Arvo"/>
                <a:cs typeface="Arvo"/>
                <a:sym typeface="Arvo"/>
              </a:rPr>
              <a:t> PROTOTIPO BASE</a:t>
            </a:r>
            <a:endParaRPr sz="2900" b="1" i="0" u="none" strike="noStrike" cap="none">
              <a:solidFill>
                <a:schemeClr val="lt1"/>
              </a:solidFill>
              <a:highlight>
                <a:schemeClr val="accent2"/>
              </a:highlight>
              <a:latin typeface="Arvo"/>
              <a:ea typeface="Arvo"/>
              <a:cs typeface="Arvo"/>
              <a:sym typeface="Arv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g2ba857a6522_0_937"/>
          <p:cNvSpPr txBox="1"/>
          <p:nvPr/>
        </p:nvSpPr>
        <p:spPr>
          <a:xfrm>
            <a:off x="1396929" y="5933887"/>
            <a:ext cx="73026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3800" b="0" i="0" u="none" strike="noStrike" cap="none">
                <a:solidFill>
                  <a:srgbClr val="000000"/>
                </a:solidFill>
                <a:latin typeface="Arvo"/>
                <a:ea typeface="Arvo"/>
                <a:cs typeface="Arvo"/>
                <a:sym typeface="Arvo"/>
              </a:rPr>
              <a:t>veamos los siguientes </a:t>
            </a:r>
            <a:r>
              <a:rPr lang="es-CL" sz="3800" b="1" i="0" u="none" strike="noStrike" cap="none">
                <a:solidFill>
                  <a:srgbClr val="000000"/>
                </a:solidFill>
                <a:latin typeface="Arvo"/>
                <a:ea typeface="Arvo"/>
                <a:cs typeface="Arvo"/>
                <a:sym typeface="Arvo"/>
              </a:rPr>
              <a:t>videos</a:t>
            </a:r>
            <a:endParaRPr sz="3800" b="1" i="0" u="none" strike="noStrike" cap="none">
              <a:solidFill>
                <a:srgbClr val="000000"/>
              </a:solidFill>
              <a:latin typeface="Arvo"/>
              <a:ea typeface="Arvo"/>
              <a:cs typeface="Arvo"/>
              <a:sym typeface="Arvo"/>
            </a:endParaRPr>
          </a:p>
        </p:txBody>
      </p:sp>
      <p:sp>
        <p:nvSpPr>
          <p:cNvPr id="1070" name="Google Shape;1070;g2ba857a6522_0_937"/>
          <p:cNvSpPr txBox="1"/>
          <p:nvPr/>
        </p:nvSpPr>
        <p:spPr>
          <a:xfrm>
            <a:off x="1653961" y="6595478"/>
            <a:ext cx="6788700" cy="24627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r>
              <a:rPr lang="es-CL" sz="1600" b="0" i="1" u="sng" strike="noStrike" cap="none">
                <a:solidFill>
                  <a:schemeClr val="accent2"/>
                </a:solidFill>
                <a:highlight>
                  <a:schemeClr val="lt1"/>
                </a:highlight>
                <a:latin typeface="Cabin"/>
                <a:ea typeface="Cabin"/>
                <a:cs typeface="Cabin"/>
                <a:sym typeface="Cabin"/>
                <a:hlinkClick r:id="rId3">
                  <a:extLst>
                    <a:ext uri="{A12FA001-AC4F-418D-AE19-62706E023703}">
                      <ahyp:hlinkClr xmlns:ahyp="http://schemas.microsoft.com/office/drawing/2018/hyperlinkcolor" val="tx"/>
                    </a:ext>
                  </a:extLst>
                </a:hlinkClick>
              </a:rPr>
              <a:t>https://www.youtube.com/watch?v=AoWAnY2La5k</a:t>
            </a:r>
            <a:endParaRPr sz="1600" b="0" i="1" u="none" strike="noStrike" cap="none">
              <a:solidFill>
                <a:schemeClr val="accent2"/>
              </a:solidFill>
              <a:highlight>
                <a:schemeClr val="lt1"/>
              </a:highlight>
              <a:latin typeface="Cabin"/>
              <a:ea typeface="Cabin"/>
              <a:cs typeface="Cabin"/>
              <a:sym typeface="Cabin"/>
            </a:endParaRPr>
          </a:p>
          <a:p>
            <a:pPr marL="0" marR="0" lvl="0" indent="0" algn="ctr" rtl="0">
              <a:spcBef>
                <a:spcPts val="0"/>
              </a:spcBef>
              <a:spcAft>
                <a:spcPts val="0"/>
              </a:spcAft>
              <a:buNone/>
            </a:pPr>
            <a:r>
              <a:rPr lang="es-CL" sz="1600" b="0" i="1" u="sng" strike="noStrike" cap="none">
                <a:solidFill>
                  <a:schemeClr val="accent2"/>
                </a:solidFill>
                <a:highlight>
                  <a:schemeClr val="lt1"/>
                </a:highlight>
                <a:latin typeface="Cabin"/>
                <a:ea typeface="Cabin"/>
                <a:cs typeface="Cabin"/>
                <a:sym typeface="Cabin"/>
                <a:hlinkClick r:id="rId4">
                  <a:extLst>
                    <a:ext uri="{A12FA001-AC4F-418D-AE19-62706E023703}">
                      <ahyp:hlinkClr xmlns:ahyp="http://schemas.microsoft.com/office/drawing/2018/hyperlinkcolor" val="tx"/>
                    </a:ext>
                  </a:extLst>
                </a:hlinkClick>
              </a:rPr>
              <a:t>https://www.youtube.com/watch?v=k_9Q-KDSb9o</a:t>
            </a:r>
            <a:endParaRPr sz="1600" b="0" i="1" u="none" strike="noStrike" cap="none">
              <a:solidFill>
                <a:schemeClr val="accent2"/>
              </a:solidFill>
              <a:highlight>
                <a:schemeClr val="lt1"/>
              </a:highlight>
              <a:latin typeface="Cabin"/>
              <a:ea typeface="Cabin"/>
              <a:cs typeface="Cabin"/>
              <a:sym typeface="Cabin"/>
            </a:endParaRPr>
          </a:p>
          <a:p>
            <a:pPr marL="0" marR="0" lvl="0" indent="0" algn="ctr" rtl="0">
              <a:spcBef>
                <a:spcPts val="0"/>
              </a:spcBef>
              <a:spcAft>
                <a:spcPts val="0"/>
              </a:spcAft>
              <a:buNone/>
            </a:pPr>
            <a:r>
              <a:rPr lang="es-CL" sz="1600" b="0" i="1" u="sng" strike="noStrike" cap="none">
                <a:solidFill>
                  <a:schemeClr val="accent2"/>
                </a:solidFill>
                <a:highlight>
                  <a:schemeClr val="lt1"/>
                </a:highlight>
                <a:latin typeface="Cabin"/>
                <a:ea typeface="Cabin"/>
                <a:cs typeface="Cabin"/>
                <a:sym typeface="Cabin"/>
                <a:hlinkClick r:id="rId5">
                  <a:extLst>
                    <a:ext uri="{A12FA001-AC4F-418D-AE19-62706E023703}">
                      <ahyp:hlinkClr xmlns:ahyp="http://schemas.microsoft.com/office/drawing/2018/hyperlinkcolor" val="tx"/>
                    </a:ext>
                  </a:extLst>
                </a:hlinkClick>
              </a:rPr>
              <a:t>https://www.youtube.com/watch?v=y20E3qBmHpg</a:t>
            </a:r>
            <a:endParaRPr sz="1600" b="0" i="1" u="none" strike="noStrike" cap="none">
              <a:solidFill>
                <a:schemeClr val="accent2"/>
              </a:solidFill>
              <a:highlight>
                <a:schemeClr val="lt1"/>
              </a:highlight>
              <a:latin typeface="Cabin"/>
              <a:ea typeface="Cabin"/>
              <a:cs typeface="Cabin"/>
              <a:sym typeface="Cabin"/>
            </a:endParaRPr>
          </a:p>
          <a:p>
            <a:pPr marL="0" marR="0" lvl="0" indent="0" algn="ctr" rtl="0">
              <a:spcBef>
                <a:spcPts val="0"/>
              </a:spcBef>
              <a:spcAft>
                <a:spcPts val="0"/>
              </a:spcAft>
              <a:buNone/>
            </a:pPr>
            <a:endParaRPr sz="1600" b="0" i="1" u="none" strike="noStrike" cap="none">
              <a:solidFill>
                <a:schemeClr val="accent2"/>
              </a:solidFill>
              <a:highlight>
                <a:schemeClr val="lt1"/>
              </a:highlight>
              <a:latin typeface="Cabin"/>
              <a:ea typeface="Cabin"/>
              <a:cs typeface="Cabin"/>
              <a:sym typeface="Cabin"/>
            </a:endParaRPr>
          </a:p>
          <a:p>
            <a:pPr marL="0" marR="0" lvl="0" indent="0" algn="ctr" rtl="0">
              <a:spcBef>
                <a:spcPts val="0"/>
              </a:spcBef>
              <a:spcAft>
                <a:spcPts val="0"/>
              </a:spcAft>
              <a:buNone/>
            </a:pPr>
            <a:endParaRPr sz="1600" b="0" i="1" u="none" strike="noStrike" cap="none">
              <a:solidFill>
                <a:schemeClr val="accent2"/>
              </a:solidFill>
              <a:highlight>
                <a:schemeClr val="lt1"/>
              </a:highlight>
              <a:latin typeface="Cabin"/>
              <a:ea typeface="Cabin"/>
              <a:cs typeface="Cabin"/>
              <a:sym typeface="Cabin"/>
            </a:endParaRPr>
          </a:p>
          <a:p>
            <a:pPr marL="0" marR="0" lvl="0" indent="0" algn="ctr" rtl="0">
              <a:spcBef>
                <a:spcPts val="0"/>
              </a:spcBef>
              <a:spcAft>
                <a:spcPts val="0"/>
              </a:spcAft>
              <a:buNone/>
            </a:pPr>
            <a:endParaRPr sz="1600" b="0" i="1" u="none" strike="noStrike" cap="none">
              <a:solidFill>
                <a:schemeClr val="accent2"/>
              </a:solidFill>
              <a:highlight>
                <a:schemeClr val="lt1"/>
              </a:highlight>
              <a:latin typeface="Cabin"/>
              <a:ea typeface="Cabin"/>
              <a:cs typeface="Cabin"/>
              <a:sym typeface="Cabin"/>
            </a:endParaRPr>
          </a:p>
          <a:p>
            <a:pPr marL="0" marR="0" lvl="0" indent="0" algn="ctr" rtl="0">
              <a:spcBef>
                <a:spcPts val="0"/>
              </a:spcBef>
              <a:spcAft>
                <a:spcPts val="0"/>
              </a:spcAft>
              <a:buNone/>
            </a:pPr>
            <a:endParaRPr sz="1600" b="0" i="1" u="none" strike="noStrike" cap="none">
              <a:solidFill>
                <a:schemeClr val="accent2"/>
              </a:solidFill>
              <a:highlight>
                <a:schemeClr val="lt1"/>
              </a:highlight>
              <a:latin typeface="Cabin"/>
              <a:ea typeface="Cabin"/>
              <a:cs typeface="Cabin"/>
              <a:sym typeface="Cabin"/>
            </a:endParaRPr>
          </a:p>
          <a:p>
            <a:pPr marL="0" marR="0" lvl="0" indent="0" algn="ctr" rtl="0">
              <a:spcBef>
                <a:spcPts val="0"/>
              </a:spcBef>
              <a:spcAft>
                <a:spcPts val="0"/>
              </a:spcAft>
              <a:buNone/>
            </a:pPr>
            <a:endParaRPr sz="1600" b="0" i="1" u="none" strike="noStrike" cap="none">
              <a:solidFill>
                <a:schemeClr val="accent2"/>
              </a:solidFill>
              <a:highlight>
                <a:schemeClr val="lt1"/>
              </a:highlight>
              <a:latin typeface="Arial"/>
              <a:ea typeface="Arial"/>
              <a:cs typeface="Arial"/>
              <a:sym typeface="Arial"/>
            </a:endParaRPr>
          </a:p>
          <a:p>
            <a:pPr marL="0" marR="0" lvl="0" indent="0" algn="ctr" rtl="0">
              <a:spcBef>
                <a:spcPts val="0"/>
              </a:spcBef>
              <a:spcAft>
                <a:spcPts val="0"/>
              </a:spcAft>
              <a:buNone/>
            </a:pPr>
            <a:endParaRPr sz="2000" b="0" i="1" u="none" strike="noStrike" cap="none">
              <a:solidFill>
                <a:schemeClr val="accent2"/>
              </a:solidFill>
              <a:highlight>
                <a:schemeClr val="lt1"/>
              </a:highlight>
              <a:latin typeface="Cabin"/>
              <a:ea typeface="Cabin"/>
              <a:cs typeface="Cabin"/>
              <a:sym typeface="Cabin"/>
            </a:endParaRPr>
          </a:p>
        </p:txBody>
      </p:sp>
      <p:pic>
        <p:nvPicPr>
          <p:cNvPr id="1071" name="Google Shape;1071;g2ba857a6522_0_937">
            <a:hlinkClick r:id="rId6"/>
          </p:cNvPr>
          <p:cNvPicPr preferRelativeResize="0"/>
          <p:nvPr/>
        </p:nvPicPr>
        <p:blipFill rotWithShape="1">
          <a:blip r:embed="rId7">
            <a:alphaModFix/>
          </a:blip>
          <a:srcRect/>
          <a:stretch/>
        </p:blipFill>
        <p:spPr>
          <a:xfrm>
            <a:off x="3826166" y="2228341"/>
            <a:ext cx="2444188" cy="2396633"/>
          </a:xfrm>
          <a:prstGeom prst="rect">
            <a:avLst/>
          </a:prstGeom>
          <a:noFill/>
          <a:ln>
            <a:noFill/>
          </a:ln>
        </p:spPr>
      </p:pic>
      <p:sp>
        <p:nvSpPr>
          <p:cNvPr id="1072" name="Google Shape;1072;g2ba857a6522_0_937"/>
          <p:cNvSpPr/>
          <p:nvPr/>
        </p:nvSpPr>
        <p:spPr>
          <a:xfrm>
            <a:off x="1396929" y="1287207"/>
            <a:ext cx="72705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2600" b="0" i="0" u="none" strike="noStrike" cap="none">
                <a:solidFill>
                  <a:schemeClr val="dk1"/>
                </a:solidFill>
                <a:highlight>
                  <a:schemeClr val="accent2"/>
                </a:highlight>
                <a:latin typeface="Arvo"/>
                <a:ea typeface="Arvo"/>
                <a:cs typeface="Arvo"/>
                <a:sym typeface="Arvo"/>
              </a:rPr>
              <a:t>¿Cómo podemos prototipar?</a:t>
            </a:r>
            <a:endParaRPr sz="2600" b="0" i="0" u="none" strike="noStrike" cap="none">
              <a:solidFill>
                <a:schemeClr val="dk1"/>
              </a:solidFill>
              <a:highlight>
                <a:schemeClr val="accent2"/>
              </a:highlight>
              <a:latin typeface="Arvo"/>
              <a:ea typeface="Arvo"/>
              <a:cs typeface="Arvo"/>
              <a:sym typeface="Arvo"/>
            </a:endParaRPr>
          </a:p>
        </p:txBody>
      </p:sp>
      <p:sp>
        <p:nvSpPr>
          <p:cNvPr id="1073" name="Google Shape;1073;g2ba857a6522_0_937"/>
          <p:cNvSpPr/>
          <p:nvPr/>
        </p:nvSpPr>
        <p:spPr>
          <a:xfrm rot="5400000">
            <a:off x="4865378" y="4348339"/>
            <a:ext cx="413700" cy="241800"/>
          </a:xfrm>
          <a:prstGeom prst="triangle">
            <a:avLst>
              <a:gd name="adj" fmla="val 50000"/>
            </a:avLst>
          </a:prstGeom>
          <a:solidFill>
            <a:srgbClr val="A385D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74" name="Google Shape;1074;g2ba857a6522_0_937"/>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g2ba857a6522_0_945"/>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1080" name="Google Shape;1080;g2ba857a6522_0_945"/>
          <p:cNvSpPr txBox="1"/>
          <p:nvPr/>
        </p:nvSpPr>
        <p:spPr>
          <a:xfrm>
            <a:off x="1627701" y="6595478"/>
            <a:ext cx="6788700" cy="492600"/>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endParaRPr sz="2000" b="0" i="1" u="none" strike="noStrike" cap="none">
              <a:solidFill>
                <a:srgbClr val="000000"/>
              </a:solidFill>
              <a:latin typeface="Cabin"/>
              <a:ea typeface="Cabin"/>
              <a:cs typeface="Cabin"/>
              <a:sym typeface="Cabin"/>
            </a:endParaRPr>
          </a:p>
        </p:txBody>
      </p:sp>
      <p:sp>
        <p:nvSpPr>
          <p:cNvPr id="1081" name="Google Shape;1081;g2ba857a6522_0_945"/>
          <p:cNvSpPr txBox="1"/>
          <p:nvPr/>
        </p:nvSpPr>
        <p:spPr>
          <a:xfrm>
            <a:off x="3256103" y="6675863"/>
            <a:ext cx="4367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Cabin"/>
              <a:ea typeface="Cabin"/>
              <a:cs typeface="Cabin"/>
              <a:sym typeface="Cabin"/>
            </a:endParaRPr>
          </a:p>
        </p:txBody>
      </p:sp>
      <p:sp>
        <p:nvSpPr>
          <p:cNvPr id="1082" name="Google Shape;1082;g2ba857a6522_0_945"/>
          <p:cNvSpPr txBox="1"/>
          <p:nvPr/>
        </p:nvSpPr>
        <p:spPr>
          <a:xfrm>
            <a:off x="3685519" y="6484535"/>
            <a:ext cx="2851200" cy="5388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2300" b="0" i="0" u="none" strike="noStrike" cap="none">
              <a:solidFill>
                <a:srgbClr val="000000"/>
              </a:solidFill>
              <a:latin typeface="Cabin"/>
              <a:ea typeface="Cabin"/>
              <a:cs typeface="Cabin"/>
              <a:sym typeface="Cabin"/>
            </a:endParaRPr>
          </a:p>
        </p:txBody>
      </p:sp>
      <p:sp>
        <p:nvSpPr>
          <p:cNvPr id="1083" name="Google Shape;1083;g2ba857a6522_0_945"/>
          <p:cNvSpPr txBox="1"/>
          <p:nvPr/>
        </p:nvSpPr>
        <p:spPr>
          <a:xfrm>
            <a:off x="1396929" y="5933887"/>
            <a:ext cx="73026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3800" b="0" i="0" u="none" strike="noStrike" cap="none">
                <a:solidFill>
                  <a:srgbClr val="FFFFFF"/>
                </a:solidFill>
                <a:highlight>
                  <a:schemeClr val="accent2"/>
                </a:highlight>
                <a:latin typeface="Arvo"/>
                <a:ea typeface="Arvo"/>
                <a:cs typeface="Arvo"/>
                <a:sym typeface="Arvo"/>
              </a:rPr>
              <a:t>ACTIVIDAD</a:t>
            </a:r>
            <a:endParaRPr sz="3800" b="1" i="0" u="none" strike="noStrike" cap="none">
              <a:solidFill>
                <a:srgbClr val="FFFFFF"/>
              </a:solidFill>
              <a:highlight>
                <a:schemeClr val="accent2"/>
              </a:highlight>
              <a:latin typeface="Arvo"/>
              <a:ea typeface="Arvo"/>
              <a:cs typeface="Arvo"/>
              <a:sym typeface="Arvo"/>
            </a:endParaRPr>
          </a:p>
        </p:txBody>
      </p:sp>
      <p:sp>
        <p:nvSpPr>
          <p:cNvPr id="1084" name="Google Shape;1084;g2ba857a6522_0_945"/>
          <p:cNvSpPr txBox="1"/>
          <p:nvPr/>
        </p:nvSpPr>
        <p:spPr>
          <a:xfrm>
            <a:off x="2456649" y="6484535"/>
            <a:ext cx="5270700" cy="5388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2300" b="0" i="0" u="none" strike="noStrike" cap="none">
                <a:solidFill>
                  <a:srgbClr val="000000"/>
                </a:solidFill>
                <a:latin typeface="Cabin"/>
                <a:ea typeface="Cabin"/>
                <a:cs typeface="Cabin"/>
                <a:sym typeface="Cabin"/>
              </a:rPr>
              <a:t>CONSTRUYENDO UN PROTOTIPO</a:t>
            </a:r>
            <a:endParaRPr sz="2300" b="0" i="0" u="none" strike="noStrike" cap="none">
              <a:solidFill>
                <a:srgbClr val="000000"/>
              </a:solidFill>
              <a:latin typeface="Cabin"/>
              <a:ea typeface="Cabin"/>
              <a:cs typeface="Cabin"/>
              <a:sym typeface="Cabin"/>
            </a:endParaRPr>
          </a:p>
        </p:txBody>
      </p:sp>
      <p:pic>
        <p:nvPicPr>
          <p:cNvPr id="1085" name="Google Shape;1085;g2ba857a6522_0_945" descr="Prototipo - Iconos gratis de industria"/>
          <p:cNvPicPr preferRelativeResize="0"/>
          <p:nvPr/>
        </p:nvPicPr>
        <p:blipFill rotWithShape="1">
          <a:blip r:embed="rId3">
            <a:alphaModFix/>
          </a:blip>
          <a:srcRect/>
          <a:stretch/>
        </p:blipFill>
        <p:spPr>
          <a:xfrm>
            <a:off x="4017600" y="2851092"/>
            <a:ext cx="2008800" cy="2008800"/>
          </a:xfrm>
          <a:prstGeom prst="rect">
            <a:avLst/>
          </a:prstGeom>
          <a:noFill/>
          <a:ln>
            <a:noFill/>
          </a:ln>
        </p:spPr>
      </p:pic>
      <p:pic>
        <p:nvPicPr>
          <p:cNvPr id="1086" name="Google Shape;1086;g2ba857a6522_0_945"/>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g2ba857a6522_0_955"/>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200"/>
              <a:buNone/>
            </a:pPr>
            <a:endParaRPr/>
          </a:p>
        </p:txBody>
      </p:sp>
      <p:sp>
        <p:nvSpPr>
          <p:cNvPr id="1092" name="Google Shape;1092;g2ba857a6522_0_955"/>
          <p:cNvSpPr txBox="1"/>
          <p:nvPr/>
        </p:nvSpPr>
        <p:spPr>
          <a:xfrm>
            <a:off x="115649" y="1287111"/>
            <a:ext cx="6149100" cy="747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PROTOTIPO</a:t>
            </a:r>
            <a:endParaRPr sz="1400" b="0" i="0" u="none" strike="noStrike" cap="none">
              <a:solidFill>
                <a:srgbClr val="000000"/>
              </a:solidFill>
              <a:latin typeface="Arvo"/>
              <a:ea typeface="Arvo"/>
              <a:cs typeface="Arvo"/>
              <a:sym typeface="Arvo"/>
            </a:endParaRPr>
          </a:p>
        </p:txBody>
      </p:sp>
      <p:graphicFrame>
        <p:nvGraphicFramePr>
          <p:cNvPr id="1093" name="Google Shape;1093;g2ba857a6522_0_955"/>
          <p:cNvGraphicFramePr/>
          <p:nvPr/>
        </p:nvGraphicFramePr>
        <p:xfrm>
          <a:off x="1538922" y="2991466"/>
          <a:ext cx="6966150" cy="3269380"/>
        </p:xfrm>
        <a:graphic>
          <a:graphicData uri="http://schemas.openxmlformats.org/drawingml/2006/table">
            <a:tbl>
              <a:tblPr>
                <a:noFill/>
                <a:tableStyleId>{52FDB458-6F0E-465C-AD0F-782A450ACF20}</a:tableStyleId>
              </a:tblPr>
              <a:tblGrid>
                <a:gridCol w="3483075">
                  <a:extLst>
                    <a:ext uri="{9D8B030D-6E8A-4147-A177-3AD203B41FA5}">
                      <a16:colId xmlns:a16="http://schemas.microsoft.com/office/drawing/2014/main" val="20000"/>
                    </a:ext>
                  </a:extLst>
                </a:gridCol>
                <a:gridCol w="3483075">
                  <a:extLst>
                    <a:ext uri="{9D8B030D-6E8A-4147-A177-3AD203B41FA5}">
                      <a16:colId xmlns:a16="http://schemas.microsoft.com/office/drawing/2014/main" val="20001"/>
                    </a:ext>
                  </a:extLst>
                </a:gridCol>
              </a:tblGrid>
              <a:tr h="447825">
                <a:tc>
                  <a:txBody>
                    <a:bodyPr/>
                    <a:lstStyle/>
                    <a:p>
                      <a:pPr marL="0" marR="0" lvl="0" indent="0" algn="l" rtl="0">
                        <a:lnSpc>
                          <a:spcPct val="100000"/>
                        </a:lnSpc>
                        <a:spcBef>
                          <a:spcPts val="0"/>
                        </a:spcBef>
                        <a:spcAft>
                          <a:spcPts val="0"/>
                        </a:spcAft>
                        <a:buClr>
                          <a:schemeClr val="dk1"/>
                        </a:buClr>
                        <a:buSzPts val="1200"/>
                        <a:buFont typeface="Arial"/>
                        <a:buNone/>
                      </a:pPr>
                      <a:r>
                        <a:rPr lang="es-CL" sz="1400" b="1" i="0" u="none" strike="noStrike" cap="none">
                          <a:solidFill>
                            <a:schemeClr val="dk1"/>
                          </a:solidFill>
                          <a:latin typeface="Cabin"/>
                          <a:ea typeface="Cabin"/>
                          <a:cs typeface="Cabin"/>
                          <a:sym typeface="Cabin"/>
                        </a:rPr>
                        <a:t>¿Cuáles son las características principales de la solución que serán representadas en el prototipo? </a:t>
                      </a:r>
                      <a:endParaRPr sz="1400" b="1" i="0" u="none" strike="noStrike" cap="none">
                        <a:solidFill>
                          <a:schemeClr val="dk1"/>
                        </a:solidFill>
                        <a:latin typeface="Cabin"/>
                        <a:ea typeface="Cabin"/>
                        <a:cs typeface="Cabin"/>
                        <a:sym typeface="Cabin"/>
                      </a:endParaRPr>
                    </a:p>
                  </a:txBody>
                  <a:tcPr marL="75325" marR="75325" marT="103175" marB="1031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385D3"/>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s-CL" sz="1400" b="1" i="0" u="none" strike="noStrike" cap="none">
                          <a:solidFill>
                            <a:schemeClr val="dk1"/>
                          </a:solidFill>
                          <a:latin typeface="Cabin"/>
                          <a:ea typeface="Cabin"/>
                          <a:cs typeface="Cabin"/>
                          <a:sym typeface="Cabin"/>
                        </a:rPr>
                        <a:t>¿Cómo será el prototipo que armaremos? ¿Qué formato tiene? ¿Qué materiales usaremos?</a:t>
                      </a:r>
                      <a:endParaRPr sz="1400" b="1" i="0" u="none" strike="noStrike" cap="none">
                        <a:solidFill>
                          <a:schemeClr val="dk1"/>
                        </a:solidFill>
                        <a:latin typeface="Cabin"/>
                        <a:ea typeface="Cabin"/>
                        <a:cs typeface="Cabin"/>
                        <a:sym typeface="Cabin"/>
                      </a:endParaRPr>
                    </a:p>
                  </a:txBody>
                  <a:tcPr marL="75325" marR="75325" marT="103175" marB="1031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385D3"/>
                    </a:solidFill>
                  </a:tcPr>
                </a:tc>
                <a:extLst>
                  <a:ext uri="{0D108BD9-81ED-4DB2-BD59-A6C34878D82A}">
                    <a16:rowId xmlns:a16="http://schemas.microsoft.com/office/drawing/2014/main" val="10000"/>
                  </a:ext>
                </a:extLst>
              </a:tr>
              <a:tr h="2422950">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latin typeface="Cabin"/>
                        <a:ea typeface="Cabin"/>
                        <a:cs typeface="Cabin"/>
                        <a:sym typeface="Cabin"/>
                      </a:endParaRPr>
                    </a:p>
                  </a:txBody>
                  <a:tcPr marL="75325" marR="75325" marT="103175" marB="1031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0C1E9"/>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u="none" strike="noStrike" cap="none">
                        <a:solidFill>
                          <a:schemeClr val="dk1"/>
                        </a:solidFill>
                        <a:latin typeface="Cabin"/>
                        <a:ea typeface="Cabin"/>
                        <a:cs typeface="Cabin"/>
                        <a:sym typeface="Cabin"/>
                      </a:endParaRPr>
                    </a:p>
                  </a:txBody>
                  <a:tcPr marL="75325" marR="75325" marT="103175" marB="1031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0C1E9"/>
                    </a:solidFill>
                  </a:tcPr>
                </a:tc>
                <a:extLst>
                  <a:ext uri="{0D108BD9-81ED-4DB2-BD59-A6C34878D82A}">
                    <a16:rowId xmlns:a16="http://schemas.microsoft.com/office/drawing/2014/main" val="10001"/>
                  </a:ext>
                </a:extLst>
              </a:tr>
            </a:tbl>
          </a:graphicData>
        </a:graphic>
      </p:graphicFrame>
      <p:sp>
        <p:nvSpPr>
          <p:cNvPr id="1094" name="Google Shape;1094;g2ba857a6522_0_955"/>
          <p:cNvSpPr txBox="1"/>
          <p:nvPr/>
        </p:nvSpPr>
        <p:spPr>
          <a:xfrm>
            <a:off x="115644" y="4723539"/>
            <a:ext cx="2471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5" name="Google Shape;1095;g2ba857a6522_0_955"/>
          <p:cNvSpPr txBox="1">
            <a:spLocks noGrp="1"/>
          </p:cNvSpPr>
          <p:nvPr>
            <p:ph type="title" idx="4294967295"/>
          </p:nvPr>
        </p:nvSpPr>
        <p:spPr>
          <a:xfrm>
            <a:off x="1538997" y="2431666"/>
            <a:ext cx="6966000" cy="559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990"/>
              <a:buFont typeface="Cabin"/>
              <a:buNone/>
            </a:pPr>
            <a:r>
              <a:rPr lang="es-CL" sz="1400">
                <a:solidFill>
                  <a:schemeClr val="lt1"/>
                </a:solidFill>
                <a:highlight>
                  <a:srgbClr val="D9D9D9"/>
                </a:highlight>
                <a:latin typeface="Cabin"/>
                <a:ea typeface="Cabin"/>
                <a:cs typeface="Cabin"/>
                <a:sym typeface="Cabin"/>
              </a:rPr>
              <a:t>En equipos</a:t>
            </a:r>
            <a:r>
              <a:rPr lang="es-CL" sz="1400">
                <a:highlight>
                  <a:srgbClr val="D9D9D9"/>
                </a:highlight>
                <a:latin typeface="Cabin"/>
                <a:ea typeface="Cabin"/>
                <a:cs typeface="Cabin"/>
                <a:sym typeface="Cabin"/>
              </a:rPr>
              <a:t>,</a:t>
            </a:r>
            <a:r>
              <a:rPr lang="es-CL" sz="1400">
                <a:latin typeface="Cabin"/>
                <a:ea typeface="Cabin"/>
                <a:cs typeface="Cabin"/>
                <a:sym typeface="Cabin"/>
              </a:rPr>
              <a:t> definir qué tipo de prototipo realizarán para representar su solución creativa. </a:t>
            </a:r>
            <a:endParaRPr sz="1400">
              <a:latin typeface="Cabin"/>
              <a:ea typeface="Cabin"/>
              <a:cs typeface="Cabin"/>
              <a:sym typeface="Cabin"/>
            </a:endParaRPr>
          </a:p>
        </p:txBody>
      </p:sp>
      <p:pic>
        <p:nvPicPr>
          <p:cNvPr id="1096" name="Google Shape;1096;g2ba857a6522_0_955"/>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2ba857a6522_0_963"/>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200"/>
              <a:buNone/>
            </a:pPr>
            <a:endParaRPr/>
          </a:p>
        </p:txBody>
      </p:sp>
      <p:sp>
        <p:nvSpPr>
          <p:cNvPr id="1102" name="Google Shape;1102;g2ba857a6522_0_963"/>
          <p:cNvSpPr txBox="1"/>
          <p:nvPr/>
        </p:nvSpPr>
        <p:spPr>
          <a:xfrm>
            <a:off x="115649" y="1284686"/>
            <a:ext cx="6149100" cy="747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PRIMERA VERSIÓN PROTOTIPO</a:t>
            </a:r>
            <a:endParaRPr sz="1400" b="0" i="0" u="none" strike="noStrike" cap="none">
              <a:solidFill>
                <a:srgbClr val="000000"/>
              </a:solidFill>
              <a:latin typeface="Arvo"/>
              <a:ea typeface="Arvo"/>
              <a:cs typeface="Arvo"/>
              <a:sym typeface="Arvo"/>
            </a:endParaRPr>
          </a:p>
        </p:txBody>
      </p:sp>
      <p:graphicFrame>
        <p:nvGraphicFramePr>
          <p:cNvPr id="1103" name="Google Shape;1103;g2ba857a6522_0_963"/>
          <p:cNvGraphicFramePr/>
          <p:nvPr/>
        </p:nvGraphicFramePr>
        <p:xfrm>
          <a:off x="1403097" y="2435566"/>
          <a:ext cx="7301725" cy="5024725"/>
        </p:xfrm>
        <a:graphic>
          <a:graphicData uri="http://schemas.openxmlformats.org/drawingml/2006/table">
            <a:tbl>
              <a:tblPr>
                <a:noFill/>
                <a:tableStyleId>{52FDB458-6F0E-465C-AD0F-782A450ACF20}</a:tableStyleId>
              </a:tblPr>
              <a:tblGrid>
                <a:gridCol w="7301725">
                  <a:extLst>
                    <a:ext uri="{9D8B030D-6E8A-4147-A177-3AD203B41FA5}">
                      <a16:colId xmlns:a16="http://schemas.microsoft.com/office/drawing/2014/main" val="20000"/>
                    </a:ext>
                  </a:extLst>
                </a:gridCol>
              </a:tblGrid>
              <a:tr h="5024725">
                <a:tc>
                  <a:txBody>
                    <a:bodyPr/>
                    <a:lstStyle/>
                    <a:p>
                      <a:pPr marL="0" marR="0" lvl="0" indent="0" algn="l" rtl="0">
                        <a:lnSpc>
                          <a:spcPct val="100000"/>
                        </a:lnSpc>
                        <a:spcBef>
                          <a:spcPts val="0"/>
                        </a:spcBef>
                        <a:spcAft>
                          <a:spcPts val="0"/>
                        </a:spcAft>
                        <a:buClr>
                          <a:srgbClr val="000000"/>
                        </a:buClr>
                        <a:buSzPts val="1400"/>
                        <a:buFont typeface="Arial"/>
                        <a:buNone/>
                      </a:pPr>
                      <a:r>
                        <a:rPr lang="es-CL" sz="1400" b="1" u="none" strike="noStrike" cap="none">
                          <a:solidFill>
                            <a:schemeClr val="dk1"/>
                          </a:solidFill>
                          <a:latin typeface="Cabin"/>
                          <a:ea typeface="Cabin"/>
                          <a:cs typeface="Cabin"/>
                          <a:sym typeface="Cabin"/>
                        </a:rPr>
                        <a:t>Insertar la imagen acá</a:t>
                      </a:r>
                      <a:endParaRPr sz="1400" b="1" u="none" strike="noStrike" cap="none">
                        <a:solidFill>
                          <a:schemeClr val="dk1"/>
                        </a:solidFill>
                        <a:latin typeface="Cabin"/>
                        <a:ea typeface="Cabin"/>
                        <a:cs typeface="Cabin"/>
                        <a:sym typeface="Cabin"/>
                      </a:endParaRPr>
                    </a:p>
                  </a:txBody>
                  <a:tcPr marL="75325" marR="75325" marT="103175" marB="1031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0C1E9"/>
                    </a:solidFill>
                  </a:tcPr>
                </a:tc>
                <a:extLst>
                  <a:ext uri="{0D108BD9-81ED-4DB2-BD59-A6C34878D82A}">
                    <a16:rowId xmlns:a16="http://schemas.microsoft.com/office/drawing/2014/main" val="10000"/>
                  </a:ext>
                </a:extLst>
              </a:tr>
            </a:tbl>
          </a:graphicData>
        </a:graphic>
      </p:graphicFrame>
      <p:sp>
        <p:nvSpPr>
          <p:cNvPr id="1104" name="Google Shape;1104;g2ba857a6522_0_963"/>
          <p:cNvSpPr txBox="1"/>
          <p:nvPr/>
        </p:nvSpPr>
        <p:spPr>
          <a:xfrm>
            <a:off x="115644" y="5180739"/>
            <a:ext cx="2471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5" name="Google Shape;1105;g2ba857a6522_0_963"/>
          <p:cNvSpPr txBox="1">
            <a:spLocks noGrp="1"/>
          </p:cNvSpPr>
          <p:nvPr>
            <p:ph type="title" idx="4294967295"/>
          </p:nvPr>
        </p:nvSpPr>
        <p:spPr>
          <a:xfrm>
            <a:off x="1355922" y="1952076"/>
            <a:ext cx="6966000" cy="411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600"/>
              <a:buFont typeface="Calibri"/>
              <a:buNone/>
            </a:pPr>
            <a:r>
              <a:rPr lang="es-CL" sz="1400">
                <a:solidFill>
                  <a:schemeClr val="lt1"/>
                </a:solidFill>
                <a:highlight>
                  <a:srgbClr val="666666"/>
                </a:highlight>
                <a:latin typeface="Calibri"/>
                <a:ea typeface="Calibri"/>
                <a:cs typeface="Calibri"/>
                <a:sym typeface="Calibri"/>
              </a:rPr>
              <a:t>Cada integrante</a:t>
            </a:r>
            <a:r>
              <a:rPr lang="es-CL" sz="1400">
                <a:solidFill>
                  <a:schemeClr val="lt1"/>
                </a:solidFill>
                <a:highlight>
                  <a:srgbClr val="D9D9D9"/>
                </a:highlight>
                <a:latin typeface="Calibri"/>
                <a:ea typeface="Calibri"/>
                <a:cs typeface="Calibri"/>
                <a:sym typeface="Calibri"/>
              </a:rPr>
              <a:t> </a:t>
            </a:r>
            <a:r>
              <a:rPr lang="es-CL" sz="1400">
                <a:solidFill>
                  <a:srgbClr val="000000"/>
                </a:solidFill>
                <a:latin typeface="Calibri"/>
                <a:ea typeface="Calibri"/>
                <a:cs typeface="Calibri"/>
                <a:sym typeface="Calibri"/>
              </a:rPr>
              <a:t>dibuja una primera versión del prototipo y sube la imagen</a:t>
            </a:r>
            <a:endParaRPr sz="1200">
              <a:solidFill>
                <a:srgbClr val="000000"/>
              </a:solidFill>
              <a:latin typeface="Arial"/>
              <a:ea typeface="Arial"/>
              <a:cs typeface="Arial"/>
              <a:sym typeface="Arial"/>
            </a:endParaRPr>
          </a:p>
        </p:txBody>
      </p:sp>
      <p:sp>
        <p:nvSpPr>
          <p:cNvPr id="1106" name="Google Shape;1106;g2ba857a6522_0_963"/>
          <p:cNvSpPr txBox="1"/>
          <p:nvPr/>
        </p:nvSpPr>
        <p:spPr>
          <a:xfrm>
            <a:off x="1491393" y="3096618"/>
            <a:ext cx="2328300" cy="1847100"/>
          </a:xfrm>
          <a:prstGeom prst="rect">
            <a:avLst/>
          </a:prstGeom>
          <a:solidFill>
            <a:srgbClr val="EFEFEF"/>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200" b="1" i="0" u="none" strike="noStrike" cap="none">
                <a:solidFill>
                  <a:srgbClr val="000000"/>
                </a:solidFill>
                <a:latin typeface="Arvo"/>
                <a:ea typeface="Arvo"/>
                <a:cs typeface="Arvo"/>
                <a:sym typeface="Arvo"/>
              </a:rPr>
              <a:t>Alumno 1</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p:txBody>
      </p:sp>
      <p:sp>
        <p:nvSpPr>
          <p:cNvPr id="1107" name="Google Shape;1107;g2ba857a6522_0_963"/>
          <p:cNvSpPr txBox="1"/>
          <p:nvPr/>
        </p:nvSpPr>
        <p:spPr>
          <a:xfrm>
            <a:off x="3880568" y="3096618"/>
            <a:ext cx="2328300" cy="1847100"/>
          </a:xfrm>
          <a:prstGeom prst="rect">
            <a:avLst/>
          </a:prstGeom>
          <a:solidFill>
            <a:srgbClr val="EFEFEF"/>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200" b="1" i="0" u="none" strike="noStrike" cap="none">
                <a:solidFill>
                  <a:srgbClr val="000000"/>
                </a:solidFill>
                <a:latin typeface="Arvo"/>
                <a:ea typeface="Arvo"/>
                <a:cs typeface="Arvo"/>
                <a:sym typeface="Arvo"/>
              </a:rPr>
              <a:t>Alumno 2</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p:txBody>
      </p:sp>
      <p:sp>
        <p:nvSpPr>
          <p:cNvPr id="1108" name="Google Shape;1108;g2ba857a6522_0_963"/>
          <p:cNvSpPr txBox="1"/>
          <p:nvPr/>
        </p:nvSpPr>
        <p:spPr>
          <a:xfrm>
            <a:off x="6284298" y="3089525"/>
            <a:ext cx="2328300" cy="1847100"/>
          </a:xfrm>
          <a:prstGeom prst="rect">
            <a:avLst/>
          </a:prstGeom>
          <a:solidFill>
            <a:srgbClr val="EFEFEF"/>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200" b="1" i="0" u="none" strike="noStrike" cap="none">
                <a:solidFill>
                  <a:srgbClr val="000000"/>
                </a:solidFill>
                <a:latin typeface="Arvo"/>
                <a:ea typeface="Arvo"/>
                <a:cs typeface="Arvo"/>
                <a:sym typeface="Arvo"/>
              </a:rPr>
              <a:t>Alumno 3</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p:txBody>
      </p:sp>
      <p:sp>
        <p:nvSpPr>
          <p:cNvPr id="1109" name="Google Shape;1109;g2ba857a6522_0_963"/>
          <p:cNvSpPr txBox="1"/>
          <p:nvPr/>
        </p:nvSpPr>
        <p:spPr>
          <a:xfrm>
            <a:off x="2655583" y="5370522"/>
            <a:ext cx="2328300" cy="1847100"/>
          </a:xfrm>
          <a:prstGeom prst="rect">
            <a:avLst/>
          </a:prstGeom>
          <a:solidFill>
            <a:srgbClr val="EFEFEF"/>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200" b="1" i="0" u="none" strike="noStrike" cap="none">
                <a:solidFill>
                  <a:srgbClr val="000000"/>
                </a:solidFill>
                <a:latin typeface="Arvo"/>
                <a:ea typeface="Arvo"/>
                <a:cs typeface="Arvo"/>
                <a:sym typeface="Arvo"/>
              </a:rPr>
              <a:t>Alumno 4</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p:txBody>
      </p:sp>
      <p:sp>
        <p:nvSpPr>
          <p:cNvPr id="1110" name="Google Shape;1110;g2ba857a6522_0_963"/>
          <p:cNvSpPr txBox="1"/>
          <p:nvPr/>
        </p:nvSpPr>
        <p:spPr>
          <a:xfrm>
            <a:off x="5120108" y="5363600"/>
            <a:ext cx="2328300" cy="1847100"/>
          </a:xfrm>
          <a:prstGeom prst="rect">
            <a:avLst/>
          </a:prstGeom>
          <a:solidFill>
            <a:srgbClr val="EFEFEF"/>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200" b="1" i="0" u="none" strike="noStrike" cap="none">
                <a:solidFill>
                  <a:srgbClr val="000000"/>
                </a:solidFill>
                <a:latin typeface="Arvo"/>
                <a:ea typeface="Arvo"/>
                <a:cs typeface="Arvo"/>
                <a:sym typeface="Arvo"/>
              </a:rPr>
              <a:t>Alumno 5</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1200" b="1" i="0" u="none" strike="noStrike" cap="none">
              <a:solidFill>
                <a:srgbClr val="000000"/>
              </a:solidFill>
              <a:latin typeface="Arvo"/>
              <a:ea typeface="Arvo"/>
              <a:cs typeface="Arvo"/>
              <a:sym typeface="Arvo"/>
            </a:endParaRPr>
          </a:p>
        </p:txBody>
      </p:sp>
      <p:pic>
        <p:nvPicPr>
          <p:cNvPr id="1111" name="Google Shape;1111;g2ba857a6522_0_963"/>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g2ba857a6522_0_976"/>
          <p:cNvSpPr txBox="1"/>
          <p:nvPr/>
        </p:nvSpPr>
        <p:spPr>
          <a:xfrm>
            <a:off x="2066420" y="1842205"/>
            <a:ext cx="6212400" cy="2426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6100" b="0" i="0" u="none" strike="noStrike" cap="none">
                <a:solidFill>
                  <a:schemeClr val="accent2"/>
                </a:solidFill>
                <a:latin typeface="Arvo"/>
                <a:ea typeface="Arvo"/>
                <a:cs typeface="Arvo"/>
                <a:sym typeface="Arvo"/>
              </a:rPr>
              <a:t>CONSTRUIR EL PROTOTIPO CON LOS</a:t>
            </a:r>
            <a:r>
              <a:rPr lang="es-CL" sz="6100" b="0" i="0" u="none" strike="noStrike" cap="none">
                <a:solidFill>
                  <a:srgbClr val="A385D3"/>
                </a:solidFill>
                <a:latin typeface="Arvo"/>
                <a:ea typeface="Arvo"/>
                <a:cs typeface="Arvo"/>
                <a:sym typeface="Arvo"/>
              </a:rPr>
              <a:t>  </a:t>
            </a:r>
            <a:r>
              <a:rPr lang="es-CL" sz="6600" b="0" i="0" u="none" strike="noStrike" cap="none">
                <a:solidFill>
                  <a:schemeClr val="lt1"/>
                </a:solidFill>
                <a:highlight>
                  <a:schemeClr val="accent2"/>
                </a:highlight>
                <a:latin typeface="Cabin"/>
                <a:ea typeface="Cabin"/>
                <a:cs typeface="Cabin"/>
                <a:sym typeface="Cabin"/>
              </a:rPr>
              <a:t>MATERIALES RECICLABLES</a:t>
            </a:r>
            <a:endParaRPr sz="6100" b="1" i="0" u="none" strike="noStrike" cap="none">
              <a:solidFill>
                <a:srgbClr val="A385D3"/>
              </a:solidFill>
              <a:highlight>
                <a:schemeClr val="accent2"/>
              </a:highlight>
              <a:latin typeface="Arvo"/>
              <a:ea typeface="Arvo"/>
              <a:cs typeface="Arvo"/>
              <a:sym typeface="Arvo"/>
            </a:endParaRPr>
          </a:p>
        </p:txBody>
      </p:sp>
      <p:pic>
        <p:nvPicPr>
          <p:cNvPr id="1117" name="Google Shape;1117;g2ba857a6522_0_976"/>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g2ba857a6522_0_980"/>
          <p:cNvSpPr txBox="1"/>
          <p:nvPr/>
        </p:nvSpPr>
        <p:spPr>
          <a:xfrm>
            <a:off x="1396929" y="5292767"/>
            <a:ext cx="7302600" cy="661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3800" b="0" i="0" u="none" strike="noStrike" cap="none">
                <a:solidFill>
                  <a:srgbClr val="000000"/>
                </a:solidFill>
                <a:latin typeface="Arvo"/>
                <a:ea typeface="Arvo"/>
                <a:cs typeface="Arvo"/>
                <a:sym typeface="Arvo"/>
              </a:rPr>
              <a:t>revisemos los resultados de la actividad para</a:t>
            </a:r>
            <a:r>
              <a:rPr lang="es-CL" sz="3800" b="1" i="0" u="none" strike="noStrike" cap="none">
                <a:solidFill>
                  <a:srgbClr val="000000"/>
                </a:solidFill>
                <a:latin typeface="Arvo"/>
                <a:ea typeface="Arvo"/>
                <a:cs typeface="Arvo"/>
                <a:sym typeface="Arvo"/>
              </a:rPr>
              <a:t> retroalimentación</a:t>
            </a:r>
            <a:endParaRPr sz="38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38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3800" b="0" i="0" u="none" strike="noStrike" cap="none">
              <a:solidFill>
                <a:srgbClr val="000000"/>
              </a:solidFill>
              <a:latin typeface="Arvo"/>
              <a:ea typeface="Arvo"/>
              <a:cs typeface="Arvo"/>
              <a:sym typeface="Arvo"/>
            </a:endParaRPr>
          </a:p>
        </p:txBody>
      </p:sp>
      <p:pic>
        <p:nvPicPr>
          <p:cNvPr id="1123" name="Google Shape;1123;g2ba857a6522_0_980"/>
          <p:cNvPicPr preferRelativeResize="0"/>
          <p:nvPr/>
        </p:nvPicPr>
        <p:blipFill rotWithShape="1">
          <a:blip r:embed="rId3">
            <a:alphaModFix/>
          </a:blip>
          <a:srcRect/>
          <a:stretch/>
        </p:blipFill>
        <p:spPr>
          <a:xfrm>
            <a:off x="3953158" y="2373919"/>
            <a:ext cx="1953872" cy="1953872"/>
          </a:xfrm>
          <a:prstGeom prst="rect">
            <a:avLst/>
          </a:prstGeom>
          <a:noFill/>
          <a:ln>
            <a:noFill/>
          </a:ln>
        </p:spPr>
      </p:pic>
      <p:pic>
        <p:nvPicPr>
          <p:cNvPr id="1124" name="Google Shape;1124;g2ba857a6522_0_980"/>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g2ba857a6522_0_1000"/>
          <p:cNvSpPr/>
          <p:nvPr/>
        </p:nvSpPr>
        <p:spPr>
          <a:xfrm>
            <a:off x="1657956" y="2416048"/>
            <a:ext cx="1959000" cy="2415900"/>
          </a:xfrm>
          <a:prstGeom prst="roundRect">
            <a:avLst>
              <a:gd name="adj" fmla="val 16667"/>
            </a:avLst>
          </a:prstGeom>
          <a:solidFill>
            <a:srgbClr val="6EDB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lt1"/>
              </a:solidFill>
              <a:latin typeface="Cabin"/>
              <a:ea typeface="Cabin"/>
              <a:cs typeface="Cabin"/>
              <a:sym typeface="Cabin"/>
            </a:endParaRPr>
          </a:p>
        </p:txBody>
      </p:sp>
      <p:sp>
        <p:nvSpPr>
          <p:cNvPr id="1147" name="Google Shape;1147;g2ba857a6522_0_1000"/>
          <p:cNvSpPr/>
          <p:nvPr/>
        </p:nvSpPr>
        <p:spPr>
          <a:xfrm>
            <a:off x="4091363" y="2416048"/>
            <a:ext cx="1959000" cy="2415900"/>
          </a:xfrm>
          <a:prstGeom prst="roundRect">
            <a:avLst>
              <a:gd name="adj" fmla="val 16667"/>
            </a:avLst>
          </a:prstGeom>
          <a:solidFill>
            <a:srgbClr val="6EDB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lt1"/>
              </a:solidFill>
              <a:latin typeface="Cabin"/>
              <a:ea typeface="Cabin"/>
              <a:cs typeface="Cabin"/>
              <a:sym typeface="Cabin"/>
            </a:endParaRPr>
          </a:p>
        </p:txBody>
      </p:sp>
      <p:sp>
        <p:nvSpPr>
          <p:cNvPr id="1148" name="Google Shape;1148;g2ba857a6522_0_1000"/>
          <p:cNvSpPr/>
          <p:nvPr/>
        </p:nvSpPr>
        <p:spPr>
          <a:xfrm>
            <a:off x="6524748" y="2416048"/>
            <a:ext cx="1959000" cy="2415900"/>
          </a:xfrm>
          <a:prstGeom prst="roundRect">
            <a:avLst>
              <a:gd name="adj" fmla="val 16667"/>
            </a:avLst>
          </a:prstGeom>
          <a:solidFill>
            <a:srgbClr val="6EDB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lt1"/>
              </a:solidFill>
              <a:latin typeface="Cabin"/>
              <a:ea typeface="Cabin"/>
              <a:cs typeface="Cabin"/>
              <a:sym typeface="Cabin"/>
            </a:endParaRPr>
          </a:p>
        </p:txBody>
      </p:sp>
      <p:sp>
        <p:nvSpPr>
          <p:cNvPr id="1149" name="Google Shape;1149;g2ba857a6522_0_1000"/>
          <p:cNvSpPr/>
          <p:nvPr/>
        </p:nvSpPr>
        <p:spPr>
          <a:xfrm>
            <a:off x="1609275" y="3456014"/>
            <a:ext cx="2007900" cy="6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700" b="1" i="0" u="none" strike="noStrike" cap="none">
                <a:solidFill>
                  <a:schemeClr val="dk1"/>
                </a:solidFill>
                <a:latin typeface="Cabin"/>
                <a:ea typeface="Cabin"/>
                <a:cs typeface="Cabin"/>
                <a:sym typeface="Cabin"/>
              </a:rPr>
              <a:t>¿QUÉ APRENDÍ?</a:t>
            </a:r>
            <a:endParaRPr sz="1700" b="1" i="0" u="none" strike="noStrike" cap="none">
              <a:solidFill>
                <a:schemeClr val="dk1"/>
              </a:solidFill>
              <a:latin typeface="Cabin"/>
              <a:ea typeface="Cabin"/>
              <a:cs typeface="Cabin"/>
              <a:sym typeface="Cabin"/>
            </a:endParaRPr>
          </a:p>
          <a:p>
            <a:pPr marL="0" marR="0" lvl="0" indent="0" algn="ctr" rtl="0">
              <a:spcBef>
                <a:spcPts val="0"/>
              </a:spcBef>
              <a:spcAft>
                <a:spcPts val="0"/>
              </a:spcAft>
              <a:buNone/>
            </a:pPr>
            <a:endParaRPr sz="1700" b="1" i="0" u="none" strike="noStrike" cap="none">
              <a:solidFill>
                <a:schemeClr val="dk1"/>
              </a:solidFill>
              <a:latin typeface="Cabin"/>
              <a:ea typeface="Cabin"/>
              <a:cs typeface="Cabin"/>
              <a:sym typeface="Cabin"/>
            </a:endParaRPr>
          </a:p>
        </p:txBody>
      </p:sp>
      <p:sp>
        <p:nvSpPr>
          <p:cNvPr id="1150" name="Google Shape;1150;g2ba857a6522_0_1000"/>
          <p:cNvSpPr/>
          <p:nvPr/>
        </p:nvSpPr>
        <p:spPr>
          <a:xfrm>
            <a:off x="4036821" y="3241097"/>
            <a:ext cx="2028900" cy="6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700" b="1" i="0" u="none" strike="noStrike" cap="none">
                <a:solidFill>
                  <a:schemeClr val="dk1"/>
                </a:solidFill>
                <a:latin typeface="Cabin"/>
                <a:ea typeface="Cabin"/>
                <a:cs typeface="Cabin"/>
                <a:sym typeface="Cabin"/>
              </a:rPr>
              <a:t>¿QUÉ FUE LO IMPORTANTE PARA MÍ?</a:t>
            </a:r>
            <a:endParaRPr sz="1700" b="1" i="0" u="none" strike="noStrike" cap="none">
              <a:solidFill>
                <a:schemeClr val="dk1"/>
              </a:solidFill>
              <a:latin typeface="Cabin"/>
              <a:ea typeface="Cabin"/>
              <a:cs typeface="Cabin"/>
              <a:sym typeface="Cabin"/>
            </a:endParaRPr>
          </a:p>
          <a:p>
            <a:pPr marL="0" marR="0" lvl="0" indent="0" algn="ctr" rtl="0">
              <a:spcBef>
                <a:spcPts val="0"/>
              </a:spcBef>
              <a:spcAft>
                <a:spcPts val="0"/>
              </a:spcAft>
              <a:buNone/>
            </a:pPr>
            <a:endParaRPr sz="1700" b="1" i="0" u="none" strike="noStrike" cap="none">
              <a:solidFill>
                <a:schemeClr val="dk1"/>
              </a:solidFill>
              <a:latin typeface="Cabin"/>
              <a:ea typeface="Cabin"/>
              <a:cs typeface="Cabin"/>
              <a:sym typeface="Cabin"/>
            </a:endParaRPr>
          </a:p>
        </p:txBody>
      </p:sp>
      <p:sp>
        <p:nvSpPr>
          <p:cNvPr id="1151" name="Google Shape;1151;g2ba857a6522_0_1000"/>
          <p:cNvSpPr/>
          <p:nvPr/>
        </p:nvSpPr>
        <p:spPr>
          <a:xfrm>
            <a:off x="6485597" y="2947644"/>
            <a:ext cx="2045700" cy="43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700" b="1" i="0" u="none" strike="noStrike" cap="none">
                <a:solidFill>
                  <a:schemeClr val="dk1"/>
                </a:solidFill>
                <a:latin typeface="Cabin"/>
                <a:ea typeface="Cabin"/>
                <a:cs typeface="Cabin"/>
                <a:sym typeface="Cabin"/>
              </a:rPr>
              <a:t>DE LO QUE APRENDÍ:</a:t>
            </a:r>
            <a:endParaRPr sz="1700" b="1" i="0" u="none" strike="noStrike" cap="none">
              <a:solidFill>
                <a:schemeClr val="dk1"/>
              </a:solidFill>
              <a:latin typeface="Cabin"/>
              <a:ea typeface="Cabin"/>
              <a:cs typeface="Cabin"/>
              <a:sym typeface="Cabin"/>
            </a:endParaRPr>
          </a:p>
          <a:p>
            <a:pPr marL="0" marR="0" lvl="0" indent="0" algn="ctr" rtl="0">
              <a:spcBef>
                <a:spcPts val="0"/>
              </a:spcBef>
              <a:spcAft>
                <a:spcPts val="0"/>
              </a:spcAft>
              <a:buNone/>
            </a:pPr>
            <a:endParaRPr sz="1700" b="1" i="0" u="none" strike="noStrike" cap="none">
              <a:solidFill>
                <a:schemeClr val="dk1"/>
              </a:solidFill>
              <a:latin typeface="Cabin"/>
              <a:ea typeface="Cabin"/>
              <a:cs typeface="Cabin"/>
              <a:sym typeface="Cabin"/>
            </a:endParaRPr>
          </a:p>
          <a:p>
            <a:pPr marL="0" marR="0" lvl="0" indent="0" algn="ctr" rtl="0">
              <a:spcBef>
                <a:spcPts val="0"/>
              </a:spcBef>
              <a:spcAft>
                <a:spcPts val="0"/>
              </a:spcAft>
              <a:buNone/>
            </a:pPr>
            <a:r>
              <a:rPr lang="es-CL" sz="1700" b="1" i="0" u="none" strike="noStrike" cap="none">
                <a:solidFill>
                  <a:schemeClr val="dk1"/>
                </a:solidFill>
                <a:latin typeface="Cabin"/>
                <a:ea typeface="Cabin"/>
                <a:cs typeface="Cabin"/>
                <a:sym typeface="Cabin"/>
              </a:rPr>
              <a:t>¿DÓNDE PODRÍA USARLO DE NUEVO?</a:t>
            </a:r>
            <a:endParaRPr sz="1700" b="1" i="0" u="none" strike="noStrike" cap="none">
              <a:solidFill>
                <a:schemeClr val="dk1"/>
              </a:solidFill>
              <a:latin typeface="Cabin"/>
              <a:ea typeface="Cabin"/>
              <a:cs typeface="Cabin"/>
              <a:sym typeface="Cabin"/>
            </a:endParaRPr>
          </a:p>
          <a:p>
            <a:pPr marL="0" marR="0" lvl="0" indent="0" algn="ctr" rtl="0">
              <a:spcBef>
                <a:spcPts val="0"/>
              </a:spcBef>
              <a:spcAft>
                <a:spcPts val="0"/>
              </a:spcAft>
              <a:buNone/>
            </a:pPr>
            <a:endParaRPr sz="1700" b="1" i="0" u="none" strike="noStrike" cap="none">
              <a:solidFill>
                <a:schemeClr val="dk1"/>
              </a:solidFill>
              <a:latin typeface="Cabin"/>
              <a:ea typeface="Cabin"/>
              <a:cs typeface="Cabin"/>
              <a:sym typeface="Cabin"/>
            </a:endParaRPr>
          </a:p>
        </p:txBody>
      </p:sp>
      <p:sp>
        <p:nvSpPr>
          <p:cNvPr id="1152" name="Google Shape;1152;g2ba857a6522_0_1000"/>
          <p:cNvSpPr/>
          <p:nvPr/>
        </p:nvSpPr>
        <p:spPr>
          <a:xfrm>
            <a:off x="2953495" y="2416048"/>
            <a:ext cx="663600" cy="7785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3" name="Google Shape;1153;g2ba857a6522_0_1000"/>
          <p:cNvSpPr/>
          <p:nvPr/>
        </p:nvSpPr>
        <p:spPr>
          <a:xfrm>
            <a:off x="3150263" y="2201033"/>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4" name="Google Shape;1154;g2ba857a6522_0_1000"/>
          <p:cNvSpPr/>
          <p:nvPr/>
        </p:nvSpPr>
        <p:spPr>
          <a:xfrm>
            <a:off x="3568456" y="2571337"/>
            <a:ext cx="96900" cy="1359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5" name="Google Shape;1155;g2ba857a6522_0_1000"/>
          <p:cNvSpPr/>
          <p:nvPr/>
        </p:nvSpPr>
        <p:spPr>
          <a:xfrm>
            <a:off x="2623719" y="2201033"/>
            <a:ext cx="4440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6" name="Google Shape;1156;g2ba857a6522_0_1000"/>
          <p:cNvSpPr/>
          <p:nvPr/>
        </p:nvSpPr>
        <p:spPr>
          <a:xfrm>
            <a:off x="2445115" y="2201033"/>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7" name="Google Shape;1157;g2ba857a6522_0_1000"/>
          <p:cNvSpPr/>
          <p:nvPr/>
        </p:nvSpPr>
        <p:spPr>
          <a:xfrm>
            <a:off x="3568456" y="2747900"/>
            <a:ext cx="96900" cy="101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8" name="Google Shape;1158;g2ba857a6522_0_1000"/>
          <p:cNvSpPr/>
          <p:nvPr/>
        </p:nvSpPr>
        <p:spPr>
          <a:xfrm>
            <a:off x="3568456" y="3093309"/>
            <a:ext cx="96900" cy="101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9" name="Google Shape;1159;g2ba857a6522_0_1000"/>
          <p:cNvSpPr/>
          <p:nvPr/>
        </p:nvSpPr>
        <p:spPr>
          <a:xfrm rot="10800000">
            <a:off x="4085061" y="4063886"/>
            <a:ext cx="663600" cy="7785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0" name="Google Shape;1160;g2ba857a6522_0_1000"/>
          <p:cNvSpPr/>
          <p:nvPr/>
        </p:nvSpPr>
        <p:spPr>
          <a:xfrm rot="10800000">
            <a:off x="4375788" y="4963450"/>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1" name="Google Shape;1161;g2ba857a6522_0_1000"/>
          <p:cNvSpPr/>
          <p:nvPr/>
        </p:nvSpPr>
        <p:spPr>
          <a:xfrm rot="10800000">
            <a:off x="4036800" y="4370531"/>
            <a:ext cx="96900" cy="1359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2" name="Google Shape;1162;g2ba857a6522_0_1000"/>
          <p:cNvSpPr/>
          <p:nvPr/>
        </p:nvSpPr>
        <p:spPr>
          <a:xfrm rot="10800000">
            <a:off x="4657936" y="4963450"/>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3" name="Google Shape;1163;g2ba857a6522_0_1000"/>
          <p:cNvSpPr/>
          <p:nvPr/>
        </p:nvSpPr>
        <p:spPr>
          <a:xfrm rot="10800000">
            <a:off x="4036800" y="4228769"/>
            <a:ext cx="96900" cy="101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4" name="Google Shape;1164;g2ba857a6522_0_1000"/>
          <p:cNvSpPr/>
          <p:nvPr/>
        </p:nvSpPr>
        <p:spPr>
          <a:xfrm rot="10800000">
            <a:off x="4036800" y="4064025"/>
            <a:ext cx="96900" cy="101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5" name="Google Shape;1165;g2ba857a6522_0_1000"/>
          <p:cNvSpPr/>
          <p:nvPr/>
        </p:nvSpPr>
        <p:spPr>
          <a:xfrm>
            <a:off x="7785612" y="2440789"/>
            <a:ext cx="663600" cy="7785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6" name="Google Shape;1166;g2ba857a6522_0_1000"/>
          <p:cNvSpPr/>
          <p:nvPr/>
        </p:nvSpPr>
        <p:spPr>
          <a:xfrm>
            <a:off x="7982373" y="2232338"/>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7" name="Google Shape;1167;g2ba857a6522_0_1000"/>
          <p:cNvSpPr/>
          <p:nvPr/>
        </p:nvSpPr>
        <p:spPr>
          <a:xfrm>
            <a:off x="8400573" y="2596078"/>
            <a:ext cx="96900" cy="1359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8" name="Google Shape;1168;g2ba857a6522_0_1000"/>
          <p:cNvSpPr/>
          <p:nvPr/>
        </p:nvSpPr>
        <p:spPr>
          <a:xfrm>
            <a:off x="7723735" y="2232351"/>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9" name="Google Shape;1169;g2ba857a6522_0_1000"/>
          <p:cNvSpPr/>
          <p:nvPr/>
        </p:nvSpPr>
        <p:spPr>
          <a:xfrm>
            <a:off x="7528325" y="2232338"/>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0" name="Google Shape;1170;g2ba857a6522_0_1000"/>
          <p:cNvSpPr/>
          <p:nvPr/>
        </p:nvSpPr>
        <p:spPr>
          <a:xfrm>
            <a:off x="8400573" y="2772641"/>
            <a:ext cx="96900" cy="101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171" name="Google Shape;1171;g2ba857a6522_0_1000"/>
          <p:cNvGrpSpPr/>
          <p:nvPr/>
        </p:nvGrpSpPr>
        <p:grpSpPr>
          <a:xfrm>
            <a:off x="3060044" y="4502951"/>
            <a:ext cx="3735099" cy="4144002"/>
            <a:chOff x="2910473" y="2480161"/>
            <a:chExt cx="3325705" cy="2692834"/>
          </a:xfrm>
        </p:grpSpPr>
        <p:pic>
          <p:nvPicPr>
            <p:cNvPr id="1172" name="Google Shape;1172;g2ba857a6522_0_1000"/>
            <p:cNvPicPr preferRelativeResize="0"/>
            <p:nvPr/>
          </p:nvPicPr>
          <p:blipFill rotWithShape="1">
            <a:blip r:embed="rId3">
              <a:alphaModFix/>
            </a:blip>
            <a:srcRect l="32265" t="28570" r="34037" b="27093"/>
            <a:stretch/>
          </p:blipFill>
          <p:spPr>
            <a:xfrm>
              <a:off x="3628650" y="2801525"/>
              <a:ext cx="1903198" cy="1750125"/>
            </a:xfrm>
            <a:prstGeom prst="rect">
              <a:avLst/>
            </a:prstGeom>
            <a:noFill/>
            <a:ln>
              <a:noFill/>
            </a:ln>
          </p:spPr>
        </p:pic>
        <p:sp>
          <p:nvSpPr>
            <p:cNvPr id="1173" name="Google Shape;1173;g2ba857a6522_0_1000"/>
            <p:cNvSpPr txBox="1"/>
            <p:nvPr/>
          </p:nvSpPr>
          <p:spPr>
            <a:xfrm>
              <a:off x="3628661" y="3058069"/>
              <a:ext cx="1853100" cy="1185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900" b="0" i="0" u="none" strike="noStrike" cap="none">
                  <a:solidFill>
                    <a:srgbClr val="000000"/>
                  </a:solidFill>
                  <a:latin typeface="Arvo"/>
                  <a:ea typeface="Arvo"/>
                  <a:cs typeface="Arvo"/>
                  <a:sym typeface="Arvo"/>
                </a:rPr>
                <a:t>práctica de la </a:t>
              </a:r>
              <a:endParaRPr sz="19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900" b="1" i="0" u="none" strike="noStrike" cap="none">
                  <a:solidFill>
                    <a:srgbClr val="000000"/>
                  </a:solidFill>
                  <a:latin typeface="Arvo"/>
                  <a:ea typeface="Arvo"/>
                  <a:cs typeface="Arvo"/>
                  <a:sym typeface="Arvo"/>
                </a:rPr>
                <a:t>REFLEXIÓN</a:t>
              </a:r>
              <a:endParaRPr sz="1900" b="1" i="0" u="none" strike="noStrike" cap="none">
                <a:solidFill>
                  <a:srgbClr val="000000"/>
                </a:solidFill>
                <a:latin typeface="Arvo"/>
                <a:ea typeface="Arvo"/>
                <a:cs typeface="Arvo"/>
                <a:sym typeface="Arvo"/>
              </a:endParaRPr>
            </a:p>
          </p:txBody>
        </p:sp>
        <p:sp>
          <p:nvSpPr>
            <p:cNvPr id="1174" name="Google Shape;1174;g2ba857a6522_0_1000"/>
            <p:cNvSpPr/>
            <p:nvPr/>
          </p:nvSpPr>
          <p:spPr>
            <a:xfrm rot="-3223209">
              <a:off x="3021495" y="2932343"/>
              <a:ext cx="1101178" cy="459925"/>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5" name="Google Shape;1175;g2ba857a6522_0_1000"/>
            <p:cNvSpPr/>
            <p:nvPr/>
          </p:nvSpPr>
          <p:spPr>
            <a:xfrm rot="-3770220">
              <a:off x="4900745" y="3948007"/>
              <a:ext cx="1414166" cy="686823"/>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6" name="Google Shape;1176;g2ba857a6522_0_1000"/>
            <p:cNvSpPr/>
            <p:nvPr/>
          </p:nvSpPr>
          <p:spPr>
            <a:xfrm rot="3506326">
              <a:off x="4958649" y="2805170"/>
              <a:ext cx="1070672" cy="550283"/>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7" name="Google Shape;1177;g2ba857a6522_0_1000"/>
            <p:cNvSpPr/>
            <p:nvPr/>
          </p:nvSpPr>
          <p:spPr>
            <a:xfrm rot="3506274">
              <a:off x="2866042" y="4047605"/>
              <a:ext cx="1413963" cy="686581"/>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78" name="Google Shape;1178;g2ba857a6522_0_1000"/>
          <p:cNvSpPr txBox="1"/>
          <p:nvPr/>
        </p:nvSpPr>
        <p:spPr>
          <a:xfrm>
            <a:off x="3967265" y="1298033"/>
            <a:ext cx="4545000" cy="6156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9" name="Google Shape;1179;g2ba857a6522_0_1000"/>
          <p:cNvSpPr txBox="1"/>
          <p:nvPr/>
        </p:nvSpPr>
        <p:spPr>
          <a:xfrm>
            <a:off x="1663166" y="1211728"/>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200" b="1" i="0" u="none" strike="noStrike" cap="none">
                <a:solidFill>
                  <a:srgbClr val="000000"/>
                </a:solidFill>
                <a:latin typeface="Arvo"/>
                <a:ea typeface="Arvo"/>
                <a:cs typeface="Arvo"/>
                <a:sym typeface="Arvo"/>
              </a:rPr>
              <a:t>REFLEXIÓN </a:t>
            </a:r>
            <a:endParaRPr sz="2200" b="1" i="0" u="none" strike="noStrike" cap="none">
              <a:solidFill>
                <a:srgbClr val="000000"/>
              </a:solidFill>
              <a:latin typeface="Arvo"/>
              <a:ea typeface="Arvo"/>
              <a:cs typeface="Arvo"/>
              <a:sym typeface="Arvo"/>
            </a:endParaRPr>
          </a:p>
        </p:txBody>
      </p:sp>
      <p:pic>
        <p:nvPicPr>
          <p:cNvPr id="1180" name="Google Shape;1180;g2ba857a6522_0_1000"/>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g2ba857a6522_0_1037"/>
          <p:cNvSpPr/>
          <p:nvPr/>
        </p:nvSpPr>
        <p:spPr>
          <a:xfrm>
            <a:off x="1398410" y="2625884"/>
            <a:ext cx="4422300" cy="4495500"/>
          </a:xfrm>
          <a:prstGeom prst="rect">
            <a:avLst/>
          </a:prstGeom>
          <a:noFill/>
          <a:ln>
            <a:noFill/>
          </a:ln>
        </p:spPr>
        <p:txBody>
          <a:bodyPr spcFirstLastPara="1" wrap="square" lIns="91425" tIns="45700" rIns="91425" bIns="45700" anchor="t" anchorCtr="0">
            <a:noAutofit/>
          </a:bodyPr>
          <a:lstStyle/>
          <a:p>
            <a:pPr marL="457200" marR="0" lvl="0" indent="-317500" algn="just" rtl="0">
              <a:spcBef>
                <a:spcPts val="800"/>
              </a:spcBef>
              <a:spcAft>
                <a:spcPts val="0"/>
              </a:spcAft>
              <a:buClr>
                <a:schemeClr val="dk1"/>
              </a:buClr>
              <a:buSzPts val="1400"/>
              <a:buFont typeface="Cabin"/>
              <a:buChar char="●"/>
            </a:pPr>
            <a:r>
              <a:rPr lang="es-CL" sz="2000" b="0" i="0" u="none" strike="noStrike" cap="none">
                <a:solidFill>
                  <a:schemeClr val="dk1"/>
                </a:solidFill>
                <a:latin typeface="Cabin"/>
                <a:ea typeface="Cabin"/>
                <a:cs typeface="Cabin"/>
                <a:sym typeface="Cabin"/>
              </a:rPr>
              <a:t>Cada equipo deberá venir vestido lo más uniformado posible </a:t>
            </a:r>
            <a:r>
              <a:rPr lang="es-CL" sz="2000">
                <a:solidFill>
                  <a:schemeClr val="dk1"/>
                </a:solidFill>
                <a:latin typeface="Cabin"/>
                <a:ea typeface="Cabin"/>
                <a:cs typeface="Cabin"/>
                <a:sym typeface="Cabin"/>
              </a:rPr>
              <a:t>y/o acorde a la propuesta</a:t>
            </a:r>
            <a:r>
              <a:rPr lang="es-CL" sz="2000" b="0" i="0" u="none" strike="noStrike" cap="none">
                <a:solidFill>
                  <a:schemeClr val="dk1"/>
                </a:solidFill>
                <a:latin typeface="Cabin"/>
                <a:ea typeface="Cabin"/>
                <a:cs typeface="Cabin"/>
                <a:sym typeface="Cabin"/>
              </a:rPr>
              <a:t>.</a:t>
            </a:r>
            <a:endParaRPr sz="1400" b="0" i="0" u="none" strike="noStrike" cap="none">
              <a:solidFill>
                <a:srgbClr val="000000"/>
              </a:solidFill>
              <a:latin typeface="Arial"/>
              <a:ea typeface="Arial"/>
              <a:cs typeface="Arial"/>
              <a:sym typeface="Arial"/>
            </a:endParaRPr>
          </a:p>
          <a:p>
            <a:pPr marL="457200" marR="0" lvl="0" indent="-228600" algn="just" rtl="0">
              <a:spcBef>
                <a:spcPts val="800"/>
              </a:spcBef>
              <a:spcAft>
                <a:spcPts val="0"/>
              </a:spcAft>
              <a:buNone/>
            </a:pPr>
            <a:endParaRPr sz="2000" b="0" i="0" u="none" strike="noStrike" cap="none">
              <a:solidFill>
                <a:schemeClr val="dk1"/>
              </a:solidFill>
              <a:latin typeface="Cabin"/>
              <a:ea typeface="Cabin"/>
              <a:cs typeface="Cabin"/>
              <a:sym typeface="Cabin"/>
            </a:endParaRPr>
          </a:p>
          <a:p>
            <a:pPr marL="457200" marR="0" lvl="0" indent="-317500" algn="just" rtl="0">
              <a:spcBef>
                <a:spcPts val="800"/>
              </a:spcBef>
              <a:spcAft>
                <a:spcPts val="0"/>
              </a:spcAft>
              <a:buClr>
                <a:schemeClr val="dk1"/>
              </a:buClr>
              <a:buSzPts val="1400"/>
              <a:buFont typeface="Cabin"/>
              <a:buChar char="●"/>
            </a:pPr>
            <a:r>
              <a:rPr lang="es-CL" sz="2000" b="0" i="0" u="none" strike="noStrike" cap="none">
                <a:solidFill>
                  <a:schemeClr val="dk1"/>
                </a:solidFill>
                <a:latin typeface="Cabin"/>
                <a:ea typeface="Cabin"/>
                <a:cs typeface="Cabin"/>
                <a:sym typeface="Cabin"/>
              </a:rPr>
              <a:t>Cada equipo debe construir una credencial corporativa para cada integrante.</a:t>
            </a:r>
            <a:endParaRPr sz="1400" b="0" i="0" u="none" strike="noStrike" cap="none">
              <a:solidFill>
                <a:srgbClr val="000000"/>
              </a:solidFill>
              <a:latin typeface="Arial"/>
              <a:ea typeface="Arial"/>
              <a:cs typeface="Arial"/>
              <a:sym typeface="Arial"/>
            </a:endParaRPr>
          </a:p>
          <a:p>
            <a:pPr marL="457200" marR="0" lvl="0" indent="0" algn="just" rtl="0">
              <a:spcBef>
                <a:spcPts val="800"/>
              </a:spcBef>
              <a:spcAft>
                <a:spcPts val="0"/>
              </a:spcAft>
              <a:buNone/>
            </a:pPr>
            <a:endParaRPr sz="2000" b="0" i="0" u="none" strike="noStrike" cap="none">
              <a:solidFill>
                <a:schemeClr val="dk1"/>
              </a:solidFill>
              <a:latin typeface="Cabin"/>
              <a:ea typeface="Cabin"/>
              <a:cs typeface="Cabin"/>
              <a:sym typeface="Cabin"/>
            </a:endParaRPr>
          </a:p>
          <a:p>
            <a:pPr marL="457200" marR="0" lvl="0" indent="-317500" algn="just" rtl="0">
              <a:spcBef>
                <a:spcPts val="800"/>
              </a:spcBef>
              <a:spcAft>
                <a:spcPts val="0"/>
              </a:spcAft>
              <a:buClr>
                <a:schemeClr val="dk1"/>
              </a:buClr>
              <a:buSzPts val="1400"/>
              <a:buFont typeface="Cabin"/>
              <a:buChar char="●"/>
            </a:pPr>
            <a:r>
              <a:rPr lang="es-CL" sz="2000" b="0" i="0" u="none" strike="noStrike" cap="none">
                <a:solidFill>
                  <a:schemeClr val="dk1"/>
                </a:solidFill>
                <a:latin typeface="Cabin"/>
                <a:ea typeface="Cabin"/>
                <a:cs typeface="Cabin"/>
                <a:sym typeface="Cabin"/>
              </a:rPr>
              <a:t>Cada equipo debe traer su prototipo definitivo.</a:t>
            </a:r>
            <a:endParaRPr sz="2000" b="0" i="0" u="none" strike="noStrike" cap="none">
              <a:solidFill>
                <a:schemeClr val="dk1"/>
              </a:solidFill>
              <a:highlight>
                <a:srgbClr val="8AD9E4"/>
              </a:highlight>
              <a:latin typeface="Cabin"/>
              <a:ea typeface="Cabin"/>
              <a:cs typeface="Cabin"/>
              <a:sym typeface="Cabin"/>
            </a:endParaRPr>
          </a:p>
          <a:p>
            <a:pPr marL="0" marR="0" lvl="0" indent="0" algn="l" rtl="0">
              <a:spcBef>
                <a:spcPts val="0"/>
              </a:spcBef>
              <a:spcAft>
                <a:spcPts val="0"/>
              </a:spcAft>
              <a:buNone/>
            </a:pPr>
            <a:endParaRPr sz="2000" b="0" i="0" u="none" strike="noStrike" cap="none">
              <a:solidFill>
                <a:schemeClr val="dk1"/>
              </a:solidFill>
              <a:latin typeface="Cabin"/>
              <a:ea typeface="Cabin"/>
              <a:cs typeface="Cabin"/>
              <a:sym typeface="Cabin"/>
            </a:endParaRPr>
          </a:p>
        </p:txBody>
      </p:sp>
      <p:sp>
        <p:nvSpPr>
          <p:cNvPr id="1186" name="Google Shape;1186;g2ba857a6522_0_1037"/>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200"/>
              <a:buNone/>
            </a:pPr>
            <a:endParaRPr/>
          </a:p>
        </p:txBody>
      </p:sp>
      <p:pic>
        <p:nvPicPr>
          <p:cNvPr id="1187" name="Google Shape;1187;g2ba857a6522_0_1037" descr="Fundeporte Latam | Promotores Comunales, Institucionales"/>
          <p:cNvPicPr preferRelativeResize="0"/>
          <p:nvPr/>
        </p:nvPicPr>
        <p:blipFill rotWithShape="1">
          <a:blip r:embed="rId3">
            <a:alphaModFix/>
          </a:blip>
          <a:srcRect/>
          <a:stretch/>
        </p:blipFill>
        <p:spPr>
          <a:xfrm>
            <a:off x="6070968" y="2665781"/>
            <a:ext cx="2497663" cy="1658782"/>
          </a:xfrm>
          <a:prstGeom prst="rect">
            <a:avLst/>
          </a:prstGeom>
          <a:noFill/>
          <a:ln>
            <a:noFill/>
          </a:ln>
        </p:spPr>
      </p:pic>
      <p:pic>
        <p:nvPicPr>
          <p:cNvPr id="1188" name="Google Shape;1188;g2ba857a6522_0_1037" descr="PLANK • CREDENCIALES"/>
          <p:cNvPicPr preferRelativeResize="0"/>
          <p:nvPr/>
        </p:nvPicPr>
        <p:blipFill rotWithShape="1">
          <a:blip r:embed="rId4">
            <a:alphaModFix/>
          </a:blip>
          <a:srcRect/>
          <a:stretch/>
        </p:blipFill>
        <p:spPr>
          <a:xfrm>
            <a:off x="6289747" y="5510307"/>
            <a:ext cx="1938361" cy="1492095"/>
          </a:xfrm>
          <a:prstGeom prst="rect">
            <a:avLst/>
          </a:prstGeom>
          <a:noFill/>
          <a:ln>
            <a:noFill/>
          </a:ln>
        </p:spPr>
      </p:pic>
      <p:sp>
        <p:nvSpPr>
          <p:cNvPr id="1189" name="Google Shape;1189;g2ba857a6522_0_1037"/>
          <p:cNvSpPr txBox="1"/>
          <p:nvPr/>
        </p:nvSpPr>
        <p:spPr>
          <a:xfrm>
            <a:off x="1398401" y="121695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chemeClr val="dk1"/>
                </a:solidFill>
                <a:latin typeface="Arvo"/>
                <a:ea typeface="Arvo"/>
                <a:cs typeface="Arvo"/>
                <a:sym typeface="Arvo"/>
              </a:rPr>
              <a:t>ENCARGO</a:t>
            </a:r>
            <a:endParaRPr sz="2400" b="0" i="0" u="none" strike="noStrike" cap="none">
              <a:solidFill>
                <a:schemeClr val="dk1"/>
              </a:solidFill>
              <a:latin typeface="Arvo"/>
              <a:ea typeface="Arvo"/>
              <a:cs typeface="Arvo"/>
              <a:sym typeface="Arvo"/>
            </a:endParaRPr>
          </a:p>
        </p:txBody>
      </p:sp>
      <p:pic>
        <p:nvPicPr>
          <p:cNvPr id="1190" name="Google Shape;1190;g2ba857a6522_0_1037"/>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
          <p:cNvSpPr txBox="1"/>
          <p:nvPr/>
        </p:nvSpPr>
        <p:spPr>
          <a:xfrm>
            <a:off x="0" y="1525075"/>
            <a:ext cx="10044000" cy="6429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None/>
            </a:pPr>
            <a:r>
              <a:rPr lang="es-CL" sz="2400" b="1" i="0" u="none" strike="noStrike" cap="none">
                <a:solidFill>
                  <a:srgbClr val="000000"/>
                </a:solidFill>
                <a:latin typeface="Arvo"/>
                <a:ea typeface="Arvo"/>
                <a:cs typeface="Arvo"/>
                <a:sym typeface="Arvo"/>
              </a:rPr>
              <a:t>¿Cómo se evaluará esta experiencia 2?</a:t>
            </a:r>
            <a:endParaRPr sz="1400" b="0" i="0" u="none" strike="noStrike" cap="none">
              <a:solidFill>
                <a:srgbClr val="000000"/>
              </a:solidFill>
              <a:latin typeface="Arvo"/>
              <a:ea typeface="Arvo"/>
              <a:cs typeface="Arvo"/>
              <a:sym typeface="Arvo"/>
            </a:endParaRPr>
          </a:p>
        </p:txBody>
      </p:sp>
      <p:cxnSp>
        <p:nvCxnSpPr>
          <p:cNvPr id="252" name="Google Shape;252;p5"/>
          <p:cNvCxnSpPr/>
          <p:nvPr/>
        </p:nvCxnSpPr>
        <p:spPr>
          <a:xfrm>
            <a:off x="1694515" y="3588818"/>
            <a:ext cx="433800" cy="0"/>
          </a:xfrm>
          <a:prstGeom prst="straightConnector1">
            <a:avLst/>
          </a:prstGeom>
          <a:noFill/>
          <a:ln w="57150" cap="flat" cmpd="sng">
            <a:solidFill>
              <a:srgbClr val="3A484F"/>
            </a:solidFill>
            <a:prstDash val="solid"/>
            <a:round/>
            <a:headEnd type="none" w="sm" len="sm"/>
            <a:tailEnd type="triangle" w="med" len="med"/>
          </a:ln>
        </p:spPr>
      </p:cxnSp>
      <p:cxnSp>
        <p:nvCxnSpPr>
          <p:cNvPr id="253" name="Google Shape;253;p5"/>
          <p:cNvCxnSpPr/>
          <p:nvPr/>
        </p:nvCxnSpPr>
        <p:spPr>
          <a:xfrm>
            <a:off x="1684683" y="5140575"/>
            <a:ext cx="433800" cy="0"/>
          </a:xfrm>
          <a:prstGeom prst="straightConnector1">
            <a:avLst/>
          </a:prstGeom>
          <a:noFill/>
          <a:ln w="57150" cap="flat" cmpd="sng">
            <a:solidFill>
              <a:srgbClr val="3A484F"/>
            </a:solidFill>
            <a:prstDash val="solid"/>
            <a:round/>
            <a:headEnd type="none" w="sm" len="sm"/>
            <a:tailEnd type="triangle" w="med" len="med"/>
          </a:ln>
        </p:spPr>
      </p:cxnSp>
      <p:cxnSp>
        <p:nvCxnSpPr>
          <p:cNvPr id="254" name="Google Shape;254;p5"/>
          <p:cNvCxnSpPr/>
          <p:nvPr/>
        </p:nvCxnSpPr>
        <p:spPr>
          <a:xfrm flipH="1">
            <a:off x="1684615" y="3565210"/>
            <a:ext cx="9900" cy="1599300"/>
          </a:xfrm>
          <a:prstGeom prst="straightConnector1">
            <a:avLst/>
          </a:prstGeom>
          <a:noFill/>
          <a:ln w="38100" cap="flat" cmpd="sng">
            <a:solidFill>
              <a:srgbClr val="3A484F"/>
            </a:solidFill>
            <a:prstDash val="solid"/>
            <a:round/>
            <a:headEnd type="none" w="sm" len="sm"/>
            <a:tailEnd type="none" w="sm" len="sm"/>
          </a:ln>
        </p:spPr>
      </p:cxnSp>
      <p:sp>
        <p:nvSpPr>
          <p:cNvPr id="255" name="Google Shape;255;p5"/>
          <p:cNvSpPr txBox="1"/>
          <p:nvPr/>
        </p:nvSpPr>
        <p:spPr>
          <a:xfrm>
            <a:off x="492246" y="4048944"/>
            <a:ext cx="12024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highlight>
                  <a:srgbClr val="F0EF6C"/>
                </a:highlight>
                <a:latin typeface="Cabin"/>
                <a:ea typeface="Cabin"/>
                <a:cs typeface="Cabin"/>
                <a:sym typeface="Cabin"/>
              </a:rPr>
              <a:t>Trabajo grupal</a:t>
            </a:r>
            <a:endParaRPr sz="1400" b="0" i="0" u="none" strike="noStrike" cap="none">
              <a:solidFill>
                <a:srgbClr val="000000"/>
              </a:solidFill>
              <a:latin typeface="Arial"/>
              <a:ea typeface="Arial"/>
              <a:cs typeface="Arial"/>
              <a:sym typeface="Arial"/>
            </a:endParaRPr>
          </a:p>
        </p:txBody>
      </p:sp>
      <p:pic>
        <p:nvPicPr>
          <p:cNvPr id="256" name="Google Shape;256;p5"/>
          <p:cNvPicPr preferRelativeResize="0"/>
          <p:nvPr/>
        </p:nvPicPr>
        <p:blipFill rotWithShape="1">
          <a:blip r:embed="rId3">
            <a:alphaModFix/>
          </a:blip>
          <a:srcRect/>
          <a:stretch/>
        </p:blipFill>
        <p:spPr>
          <a:xfrm>
            <a:off x="2187860" y="2991057"/>
            <a:ext cx="1114490" cy="1044859"/>
          </a:xfrm>
          <a:prstGeom prst="rect">
            <a:avLst/>
          </a:prstGeom>
          <a:noFill/>
          <a:ln>
            <a:noFill/>
          </a:ln>
        </p:spPr>
      </p:pic>
      <p:pic>
        <p:nvPicPr>
          <p:cNvPr id="257" name="Google Shape;257;p5" descr="Icono Presentación en Charts and diagrams Icons"/>
          <p:cNvPicPr preferRelativeResize="0"/>
          <p:nvPr/>
        </p:nvPicPr>
        <p:blipFill rotWithShape="1">
          <a:blip r:embed="rId4">
            <a:alphaModFix/>
          </a:blip>
          <a:srcRect/>
          <a:stretch/>
        </p:blipFill>
        <p:spPr>
          <a:xfrm>
            <a:off x="2205171" y="4596357"/>
            <a:ext cx="1114490" cy="1114490"/>
          </a:xfrm>
          <a:prstGeom prst="rect">
            <a:avLst/>
          </a:prstGeom>
          <a:noFill/>
          <a:ln>
            <a:noFill/>
          </a:ln>
        </p:spPr>
      </p:pic>
      <p:sp>
        <p:nvSpPr>
          <p:cNvPr id="258" name="Google Shape;258;p5"/>
          <p:cNvSpPr txBox="1"/>
          <p:nvPr/>
        </p:nvSpPr>
        <p:spPr>
          <a:xfrm>
            <a:off x="3393405" y="3473624"/>
            <a:ext cx="126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Cabin"/>
                <a:ea typeface="Cabin"/>
                <a:cs typeface="Cabin"/>
                <a:sym typeface="Cabin"/>
              </a:rPr>
              <a:t>Bitácora EA2</a:t>
            </a:r>
            <a:endParaRPr sz="1400" b="0" i="0" u="none" strike="noStrike" cap="none">
              <a:solidFill>
                <a:srgbClr val="000000"/>
              </a:solidFill>
              <a:latin typeface="Arial"/>
              <a:ea typeface="Arial"/>
              <a:cs typeface="Arial"/>
              <a:sym typeface="Arial"/>
            </a:endParaRPr>
          </a:p>
        </p:txBody>
      </p:sp>
      <p:sp>
        <p:nvSpPr>
          <p:cNvPr id="259" name="Google Shape;259;p5"/>
          <p:cNvSpPr txBox="1"/>
          <p:nvPr/>
        </p:nvSpPr>
        <p:spPr>
          <a:xfrm>
            <a:off x="3329493" y="5021829"/>
            <a:ext cx="126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Cabin"/>
                <a:ea typeface="Cabin"/>
                <a:cs typeface="Cabin"/>
                <a:sym typeface="Cabin"/>
              </a:rPr>
              <a:t>Presentación</a:t>
            </a:r>
            <a:endParaRPr sz="1400" b="0" i="0" u="none" strike="noStrike" cap="none">
              <a:solidFill>
                <a:srgbClr val="000000"/>
              </a:solidFill>
              <a:latin typeface="Arial"/>
              <a:ea typeface="Arial"/>
              <a:cs typeface="Arial"/>
              <a:sym typeface="Arial"/>
            </a:endParaRPr>
          </a:p>
        </p:txBody>
      </p:sp>
      <p:sp>
        <p:nvSpPr>
          <p:cNvPr id="260" name="Google Shape;260;p5"/>
          <p:cNvSpPr txBox="1"/>
          <p:nvPr/>
        </p:nvSpPr>
        <p:spPr>
          <a:xfrm>
            <a:off x="4" y="7275300"/>
            <a:ext cx="100440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rgbClr val="000000"/>
                </a:solidFill>
                <a:latin typeface="Cabin"/>
                <a:ea typeface="Cabin"/>
                <a:cs typeface="Cabin"/>
                <a:sym typeface="Cabin"/>
              </a:rPr>
              <a:t>PONDERACIÓN DE UN 50% DE QUIZ INDIVIDUAL Y UN 50% DE TRABAJO GRUPAL.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261" name="Google Shape;261;p5"/>
          <p:cNvSpPr txBox="1"/>
          <p:nvPr/>
        </p:nvSpPr>
        <p:spPr>
          <a:xfrm>
            <a:off x="6100214" y="3844070"/>
            <a:ext cx="14436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highlight>
                  <a:srgbClr val="F0EF6C"/>
                </a:highlight>
                <a:latin typeface="Cabin"/>
                <a:ea typeface="Cabin"/>
                <a:cs typeface="Cabin"/>
                <a:sym typeface="Cabin"/>
              </a:rPr>
              <a:t>Quiz  Individual</a:t>
            </a:r>
            <a:endParaRPr sz="1400" b="0" i="0" u="none" strike="noStrike" cap="none">
              <a:solidFill>
                <a:srgbClr val="000000"/>
              </a:solidFill>
              <a:latin typeface="Arial"/>
              <a:ea typeface="Arial"/>
              <a:cs typeface="Arial"/>
              <a:sym typeface="Arial"/>
            </a:endParaRPr>
          </a:p>
        </p:txBody>
      </p:sp>
      <p:cxnSp>
        <p:nvCxnSpPr>
          <p:cNvPr id="262" name="Google Shape;262;p5"/>
          <p:cNvCxnSpPr/>
          <p:nvPr/>
        </p:nvCxnSpPr>
        <p:spPr>
          <a:xfrm>
            <a:off x="7347907" y="4350942"/>
            <a:ext cx="433800" cy="0"/>
          </a:xfrm>
          <a:prstGeom prst="straightConnector1">
            <a:avLst/>
          </a:prstGeom>
          <a:noFill/>
          <a:ln w="57150" cap="flat" cmpd="sng">
            <a:solidFill>
              <a:srgbClr val="3A484F"/>
            </a:solidFill>
            <a:prstDash val="solid"/>
            <a:round/>
            <a:headEnd type="none" w="sm" len="sm"/>
            <a:tailEnd type="triangle" w="med" len="med"/>
          </a:ln>
        </p:spPr>
      </p:cxnSp>
      <p:pic>
        <p:nvPicPr>
          <p:cNvPr id="263" name="Google Shape;263;p5" descr="https://lh7-us.googleusercontent.com/eGoVSBdyTVfxCyQe0XKzShgW25PgI9bL9ZOjUPJv1OwBjj1i7jBAS6wOY5PiHtr1ZqsUoKgeIl_RGcq7JCOBDfFHUGgw_Nvnu0CqEiZFCNkuqY_DrVUG-HiuMzNv48_LTVg-X0i3neSiFg=s2048"/>
          <p:cNvPicPr preferRelativeResize="0"/>
          <p:nvPr/>
        </p:nvPicPr>
        <p:blipFill rotWithShape="1">
          <a:blip r:embed="rId5">
            <a:alphaModFix/>
          </a:blip>
          <a:srcRect/>
          <a:stretch/>
        </p:blipFill>
        <p:spPr>
          <a:xfrm>
            <a:off x="7877447" y="3920751"/>
            <a:ext cx="889250" cy="1052791"/>
          </a:xfrm>
          <a:prstGeom prst="rect">
            <a:avLst/>
          </a:prstGeom>
          <a:noFill/>
          <a:ln>
            <a:noFill/>
          </a:ln>
        </p:spPr>
      </p:pic>
      <p:cxnSp>
        <p:nvCxnSpPr>
          <p:cNvPr id="264" name="Google Shape;264;p5"/>
          <p:cNvCxnSpPr/>
          <p:nvPr/>
        </p:nvCxnSpPr>
        <p:spPr>
          <a:xfrm>
            <a:off x="5022000" y="2713300"/>
            <a:ext cx="0" cy="3467700"/>
          </a:xfrm>
          <a:prstGeom prst="straightConnector1">
            <a:avLst/>
          </a:prstGeom>
          <a:noFill/>
          <a:ln w="28575" cap="flat" cmpd="sng">
            <a:solidFill>
              <a:srgbClr val="666666"/>
            </a:solidFill>
            <a:prstDash val="dot"/>
            <a:round/>
            <a:headEnd type="none" w="med" len="med"/>
            <a:tailEnd type="none" w="med" len="med"/>
          </a:ln>
        </p:spPr>
      </p:cxnSp>
      <p:pic>
        <p:nvPicPr>
          <p:cNvPr id="265" name="Google Shape;265;p5"/>
          <p:cNvPicPr preferRelativeResize="0"/>
          <p:nvPr/>
        </p:nvPicPr>
        <p:blipFill>
          <a:blip r:embed="rId6">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g2ba857a6522_0_1618"/>
          <p:cNvSpPr txBox="1"/>
          <p:nvPr/>
        </p:nvSpPr>
        <p:spPr>
          <a:xfrm>
            <a:off x="1578355" y="2342569"/>
            <a:ext cx="7376100" cy="2426700"/>
          </a:xfrm>
          <a:prstGeom prst="rect">
            <a:avLst/>
          </a:prstGeom>
          <a:noFill/>
          <a:ln>
            <a:noFill/>
          </a:ln>
        </p:spPr>
        <p:txBody>
          <a:bodyPr spcFirstLastPara="1" wrap="square" lIns="101350" tIns="101350" rIns="101350" bIns="101350" anchor="t" anchorCtr="0">
            <a:noAutofit/>
          </a:bodyPr>
          <a:lstStyle/>
          <a:p>
            <a:pPr marL="0" marR="0" lvl="0" indent="0" algn="l" rtl="0">
              <a:lnSpc>
                <a:spcPct val="100000"/>
              </a:lnSpc>
              <a:spcBef>
                <a:spcPts val="0"/>
              </a:spcBef>
              <a:spcAft>
                <a:spcPts val="0"/>
              </a:spcAft>
              <a:buClr>
                <a:srgbClr val="000000"/>
              </a:buClr>
              <a:buSzPts val="6800"/>
              <a:buFont typeface="Arial"/>
              <a:buNone/>
            </a:pPr>
            <a:r>
              <a:rPr lang="es-CL" sz="6800" b="0" i="0" u="none" strike="noStrike" cap="none">
                <a:solidFill>
                  <a:schemeClr val="accent2"/>
                </a:solidFill>
                <a:latin typeface="Arvo"/>
                <a:ea typeface="Arvo"/>
                <a:cs typeface="Arvo"/>
                <a:sym typeface="Arvo"/>
              </a:rPr>
              <a:t>EJEMPLOS DE</a:t>
            </a:r>
            <a:endParaRPr sz="6800" b="0" i="0" u="none" strike="noStrike" cap="none">
              <a:solidFill>
                <a:schemeClr val="accent2"/>
              </a:solidFill>
              <a:latin typeface="Arvo"/>
              <a:ea typeface="Arvo"/>
              <a:cs typeface="Arvo"/>
              <a:sym typeface="Arvo"/>
            </a:endParaRPr>
          </a:p>
          <a:p>
            <a:pPr marL="0" marR="0" lvl="0" indent="0" algn="l" rtl="0">
              <a:lnSpc>
                <a:spcPct val="100000"/>
              </a:lnSpc>
              <a:spcBef>
                <a:spcPts val="0"/>
              </a:spcBef>
              <a:spcAft>
                <a:spcPts val="0"/>
              </a:spcAft>
              <a:buClr>
                <a:srgbClr val="000000"/>
              </a:buClr>
              <a:buSzPts val="6800"/>
              <a:buFont typeface="Arial"/>
              <a:buNone/>
            </a:pPr>
            <a:r>
              <a:rPr lang="es-CL" sz="6800" b="1" i="0" u="none" strike="noStrike" cap="none">
                <a:solidFill>
                  <a:schemeClr val="accent2"/>
                </a:solidFill>
                <a:latin typeface="Arvo"/>
                <a:ea typeface="Arvo"/>
                <a:cs typeface="Arvo"/>
                <a:sym typeface="Arvo"/>
              </a:rPr>
              <a:t>PROTOTIPO</a:t>
            </a:r>
            <a:endParaRPr sz="6800" b="1" i="0" u="none" strike="noStrike" cap="none">
              <a:solidFill>
                <a:schemeClr val="accent2"/>
              </a:solidFill>
              <a:latin typeface="Arvo"/>
              <a:ea typeface="Arvo"/>
              <a:cs typeface="Arvo"/>
              <a:sym typeface="Arvo"/>
            </a:endParaRPr>
          </a:p>
          <a:p>
            <a:pPr marL="0" marR="0" lvl="0" indent="0" algn="l" rtl="0">
              <a:lnSpc>
                <a:spcPct val="100000"/>
              </a:lnSpc>
              <a:spcBef>
                <a:spcPts val="0"/>
              </a:spcBef>
              <a:spcAft>
                <a:spcPts val="0"/>
              </a:spcAft>
              <a:buClr>
                <a:srgbClr val="000000"/>
              </a:buClr>
              <a:buSzPts val="6800"/>
              <a:buFont typeface="Arial"/>
              <a:buNone/>
            </a:pPr>
            <a:r>
              <a:rPr lang="es-CL" sz="6800" b="1" i="0" u="none" strike="noStrike" cap="none">
                <a:solidFill>
                  <a:schemeClr val="accent2"/>
                </a:solidFill>
                <a:latin typeface="Arvo"/>
                <a:ea typeface="Arvo"/>
                <a:cs typeface="Arvo"/>
                <a:sym typeface="Arvo"/>
              </a:rPr>
              <a:t>BASE </a:t>
            </a:r>
            <a:endParaRPr sz="6800" b="1" i="0" u="none" strike="noStrike" cap="none">
              <a:solidFill>
                <a:schemeClr val="accent2"/>
              </a:solidFill>
              <a:latin typeface="Arvo"/>
              <a:ea typeface="Arvo"/>
              <a:cs typeface="Arvo"/>
              <a:sym typeface="Arvo"/>
            </a:endParaRPr>
          </a:p>
        </p:txBody>
      </p:sp>
      <p:pic>
        <p:nvPicPr>
          <p:cNvPr id="1223" name="Google Shape;1223;g2ba857a6522_0_1618"/>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g2ba857a6522_0_1622"/>
          <p:cNvSpPr txBox="1">
            <a:spLocks noGrp="1"/>
          </p:cNvSpPr>
          <p:nvPr>
            <p:ph type="title"/>
          </p:nvPr>
        </p:nvSpPr>
        <p:spPr>
          <a:xfrm>
            <a:off x="0" y="7794286"/>
            <a:ext cx="9359100" cy="1266600"/>
          </a:xfrm>
          <a:prstGeom prst="rect">
            <a:avLst/>
          </a:prstGeom>
          <a:noFill/>
          <a:ln>
            <a:noFill/>
          </a:ln>
        </p:spPr>
        <p:txBody>
          <a:bodyPr spcFirstLastPara="1" wrap="square" lIns="101350" tIns="101350" rIns="101350" bIns="101350" anchor="ctr" anchorCtr="0">
            <a:noAutofit/>
          </a:bodyPr>
          <a:lstStyle/>
          <a:p>
            <a:pPr marL="0" lvl="0" indent="0" algn="ctr" rtl="0">
              <a:lnSpc>
                <a:spcPct val="100000"/>
              </a:lnSpc>
              <a:spcBef>
                <a:spcPts val="0"/>
              </a:spcBef>
              <a:spcAft>
                <a:spcPts val="0"/>
              </a:spcAft>
              <a:buSzPts val="4000"/>
              <a:buNone/>
            </a:pPr>
            <a:endParaRPr/>
          </a:p>
        </p:txBody>
      </p:sp>
      <p:pic>
        <p:nvPicPr>
          <p:cNvPr id="1229" name="Google Shape;1229;g2ba857a6522_0_1622"/>
          <p:cNvPicPr preferRelativeResize="0"/>
          <p:nvPr/>
        </p:nvPicPr>
        <p:blipFill rotWithShape="1">
          <a:blip r:embed="rId3">
            <a:alphaModFix/>
          </a:blip>
          <a:srcRect/>
          <a:stretch/>
        </p:blipFill>
        <p:spPr>
          <a:xfrm>
            <a:off x="0" y="3585873"/>
            <a:ext cx="5461151" cy="4095863"/>
          </a:xfrm>
          <a:prstGeom prst="rect">
            <a:avLst/>
          </a:prstGeom>
          <a:noFill/>
          <a:ln>
            <a:noFill/>
          </a:ln>
        </p:spPr>
      </p:pic>
      <p:pic>
        <p:nvPicPr>
          <p:cNvPr id="1230" name="Google Shape;1230;g2ba857a6522_0_1622"/>
          <p:cNvPicPr preferRelativeResize="0"/>
          <p:nvPr/>
        </p:nvPicPr>
        <p:blipFill rotWithShape="1">
          <a:blip r:embed="rId4">
            <a:alphaModFix/>
          </a:blip>
          <a:srcRect/>
          <a:stretch/>
        </p:blipFill>
        <p:spPr>
          <a:xfrm>
            <a:off x="5461150" y="0"/>
            <a:ext cx="4582849" cy="4682964"/>
          </a:xfrm>
          <a:prstGeom prst="rect">
            <a:avLst/>
          </a:prstGeom>
          <a:noFill/>
          <a:ln>
            <a:noFill/>
          </a:ln>
        </p:spPr>
      </p:pic>
      <p:pic>
        <p:nvPicPr>
          <p:cNvPr id="1231" name="Google Shape;1231;g2ba857a6522_0_1622"/>
          <p:cNvPicPr preferRelativeResize="0"/>
          <p:nvPr/>
        </p:nvPicPr>
        <p:blipFill rotWithShape="1">
          <a:blip r:embed="rId5">
            <a:alphaModFix/>
          </a:blip>
          <a:srcRect/>
          <a:stretch/>
        </p:blipFill>
        <p:spPr>
          <a:xfrm>
            <a:off x="5461150" y="4682965"/>
            <a:ext cx="4582848" cy="3111321"/>
          </a:xfrm>
          <a:prstGeom prst="rect">
            <a:avLst/>
          </a:prstGeom>
          <a:noFill/>
          <a:ln>
            <a:noFill/>
          </a:ln>
        </p:spPr>
      </p:pic>
      <p:pic>
        <p:nvPicPr>
          <p:cNvPr id="1232" name="Google Shape;1232;g2ba857a6522_0_1622"/>
          <p:cNvPicPr preferRelativeResize="0"/>
          <p:nvPr/>
        </p:nvPicPr>
        <p:blipFill rotWithShape="1">
          <a:blip r:embed="rId6">
            <a:alphaModFix/>
          </a:blip>
          <a:srcRect/>
          <a:stretch/>
        </p:blipFill>
        <p:spPr>
          <a:xfrm>
            <a:off x="0" y="0"/>
            <a:ext cx="5461152" cy="3585872"/>
          </a:xfrm>
          <a:prstGeom prst="rect">
            <a:avLst/>
          </a:prstGeom>
          <a:noFill/>
          <a:ln>
            <a:noFill/>
          </a:ln>
        </p:spPr>
      </p:pic>
      <p:sp>
        <p:nvSpPr>
          <p:cNvPr id="1233" name="Google Shape;1233;g2ba857a6522_0_1622"/>
          <p:cNvSpPr txBox="1"/>
          <p:nvPr/>
        </p:nvSpPr>
        <p:spPr>
          <a:xfrm>
            <a:off x="3173762" y="3314047"/>
            <a:ext cx="4200900" cy="10974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s-CL" sz="2900" b="0" i="0" u="none" strike="noStrike" cap="none">
                <a:solidFill>
                  <a:schemeClr val="lt1"/>
                </a:solidFill>
                <a:highlight>
                  <a:schemeClr val="accent2"/>
                </a:highlight>
                <a:latin typeface="Arvo"/>
                <a:ea typeface="Arvo"/>
                <a:cs typeface="Arvo"/>
                <a:sym typeface="Arvo"/>
              </a:rPr>
              <a:t>trabajaremos con</a:t>
            </a:r>
            <a:r>
              <a:rPr lang="es-CL" sz="2900" b="1" i="0" u="none" strike="noStrike" cap="none">
                <a:solidFill>
                  <a:schemeClr val="lt1"/>
                </a:solidFill>
                <a:highlight>
                  <a:schemeClr val="accent2"/>
                </a:highlight>
                <a:latin typeface="Arvo"/>
                <a:ea typeface="Arvo"/>
                <a:cs typeface="Arvo"/>
                <a:sym typeface="Arvo"/>
              </a:rPr>
              <a:t> PROTOTIPO BASE</a:t>
            </a:r>
            <a:endParaRPr sz="2900" b="1" i="0" u="none" strike="noStrike" cap="none">
              <a:solidFill>
                <a:schemeClr val="lt1"/>
              </a:solidFill>
              <a:highlight>
                <a:schemeClr val="accent2"/>
              </a:highlight>
              <a:latin typeface="Arvo"/>
              <a:ea typeface="Arvo"/>
              <a:cs typeface="Arvo"/>
              <a:sym typeface="Arv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g2ba857a6522_0_1631"/>
          <p:cNvSpPr txBox="1">
            <a:spLocks noGrp="1"/>
          </p:cNvSpPr>
          <p:nvPr>
            <p:ph type="title"/>
          </p:nvPr>
        </p:nvSpPr>
        <p:spPr>
          <a:xfrm>
            <a:off x="0" y="7794286"/>
            <a:ext cx="9359100" cy="1266600"/>
          </a:xfrm>
          <a:prstGeom prst="rect">
            <a:avLst/>
          </a:prstGeom>
          <a:noFill/>
          <a:ln>
            <a:noFill/>
          </a:ln>
        </p:spPr>
        <p:txBody>
          <a:bodyPr spcFirstLastPara="1" wrap="square" lIns="101350" tIns="101350" rIns="101350" bIns="101350" anchor="ctr" anchorCtr="0">
            <a:noAutofit/>
          </a:bodyPr>
          <a:lstStyle/>
          <a:p>
            <a:pPr marL="0" lvl="0" indent="0" algn="ctr" rtl="0">
              <a:lnSpc>
                <a:spcPct val="100000"/>
              </a:lnSpc>
              <a:spcBef>
                <a:spcPts val="0"/>
              </a:spcBef>
              <a:spcAft>
                <a:spcPts val="0"/>
              </a:spcAft>
              <a:buSzPts val="4000"/>
              <a:buNone/>
            </a:pPr>
            <a:endParaRPr/>
          </a:p>
        </p:txBody>
      </p:sp>
      <p:pic>
        <p:nvPicPr>
          <p:cNvPr id="1239" name="Google Shape;1239;g2ba857a6522_0_1631"/>
          <p:cNvPicPr preferRelativeResize="0"/>
          <p:nvPr/>
        </p:nvPicPr>
        <p:blipFill rotWithShape="1">
          <a:blip r:embed="rId3">
            <a:alphaModFix/>
          </a:blip>
          <a:srcRect l="27907"/>
          <a:stretch/>
        </p:blipFill>
        <p:spPr>
          <a:xfrm>
            <a:off x="-2" y="0"/>
            <a:ext cx="4578704" cy="4175712"/>
          </a:xfrm>
          <a:prstGeom prst="rect">
            <a:avLst/>
          </a:prstGeom>
          <a:noFill/>
          <a:ln>
            <a:noFill/>
          </a:ln>
        </p:spPr>
      </p:pic>
      <p:pic>
        <p:nvPicPr>
          <p:cNvPr id="1240" name="Google Shape;1240;g2ba857a6522_0_1631"/>
          <p:cNvPicPr preferRelativeResize="0"/>
          <p:nvPr/>
        </p:nvPicPr>
        <p:blipFill rotWithShape="1">
          <a:blip r:embed="rId4">
            <a:alphaModFix/>
          </a:blip>
          <a:srcRect/>
          <a:stretch/>
        </p:blipFill>
        <p:spPr>
          <a:xfrm>
            <a:off x="0" y="4175718"/>
            <a:ext cx="10044003" cy="3468960"/>
          </a:xfrm>
          <a:prstGeom prst="rect">
            <a:avLst/>
          </a:prstGeom>
          <a:noFill/>
          <a:ln>
            <a:noFill/>
          </a:ln>
        </p:spPr>
      </p:pic>
      <p:pic>
        <p:nvPicPr>
          <p:cNvPr id="1241" name="Google Shape;1241;g2ba857a6522_0_1631"/>
          <p:cNvPicPr preferRelativeResize="0"/>
          <p:nvPr/>
        </p:nvPicPr>
        <p:blipFill rotWithShape="1">
          <a:blip r:embed="rId5">
            <a:alphaModFix/>
          </a:blip>
          <a:srcRect/>
          <a:stretch/>
        </p:blipFill>
        <p:spPr>
          <a:xfrm>
            <a:off x="4093584" y="0"/>
            <a:ext cx="5950416" cy="4175712"/>
          </a:xfrm>
          <a:prstGeom prst="rect">
            <a:avLst/>
          </a:prstGeom>
          <a:noFill/>
          <a:ln>
            <a:noFill/>
          </a:ln>
        </p:spPr>
      </p:pic>
      <p:sp>
        <p:nvSpPr>
          <p:cNvPr id="1242" name="Google Shape;1242;g2ba857a6522_0_1631"/>
          <p:cNvSpPr txBox="1"/>
          <p:nvPr/>
        </p:nvSpPr>
        <p:spPr>
          <a:xfrm>
            <a:off x="3173762" y="3314047"/>
            <a:ext cx="4200900" cy="10974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s-CL" sz="2900" b="0" i="0" u="none" strike="noStrike" cap="none">
                <a:solidFill>
                  <a:schemeClr val="lt1"/>
                </a:solidFill>
                <a:highlight>
                  <a:schemeClr val="accent2"/>
                </a:highlight>
                <a:latin typeface="Arvo"/>
                <a:ea typeface="Arvo"/>
                <a:cs typeface="Arvo"/>
                <a:sym typeface="Arvo"/>
              </a:rPr>
              <a:t>trabajaremos con</a:t>
            </a:r>
            <a:r>
              <a:rPr lang="es-CL" sz="2900" b="1" i="0" u="none" strike="noStrike" cap="none">
                <a:solidFill>
                  <a:schemeClr val="lt1"/>
                </a:solidFill>
                <a:highlight>
                  <a:schemeClr val="accent2"/>
                </a:highlight>
                <a:latin typeface="Arvo"/>
                <a:ea typeface="Arvo"/>
                <a:cs typeface="Arvo"/>
                <a:sym typeface="Arvo"/>
              </a:rPr>
              <a:t> PROTOTIPO BASE</a:t>
            </a:r>
            <a:endParaRPr sz="2900" b="1" i="0" u="none" strike="noStrike" cap="none">
              <a:solidFill>
                <a:schemeClr val="lt1"/>
              </a:solidFill>
              <a:highlight>
                <a:schemeClr val="accent2"/>
              </a:highlight>
              <a:latin typeface="Arvo"/>
              <a:ea typeface="Arvo"/>
              <a:cs typeface="Arvo"/>
              <a:sym typeface="Arv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g2ba857a6522_0_1639"/>
          <p:cNvSpPr/>
          <p:nvPr/>
        </p:nvSpPr>
        <p:spPr>
          <a:xfrm>
            <a:off x="190546" y="2321084"/>
            <a:ext cx="5896500" cy="4495500"/>
          </a:xfrm>
          <a:prstGeom prst="rect">
            <a:avLst/>
          </a:prstGeom>
          <a:noFill/>
          <a:ln>
            <a:noFill/>
          </a:ln>
        </p:spPr>
        <p:txBody>
          <a:bodyPr spcFirstLastPara="1" wrap="square" lIns="101350" tIns="50650" rIns="101350" bIns="50650" anchor="t" anchorCtr="0">
            <a:noAutofit/>
          </a:bodyPr>
          <a:lstStyle/>
          <a:p>
            <a:pPr marL="508000" marR="0" lvl="0" indent="-355600" algn="just" rtl="0">
              <a:lnSpc>
                <a:spcPct val="100000"/>
              </a:lnSpc>
              <a:spcBef>
                <a:spcPts val="900"/>
              </a:spcBef>
              <a:spcAft>
                <a:spcPts val="0"/>
              </a:spcAft>
              <a:buClr>
                <a:schemeClr val="dk1"/>
              </a:buClr>
              <a:buSzPts val="1600"/>
              <a:buFont typeface="Cabin"/>
              <a:buChar char="●"/>
            </a:pPr>
            <a:r>
              <a:rPr lang="es-CL" sz="2200" b="0" i="0" u="none" strike="noStrike" cap="none">
                <a:solidFill>
                  <a:schemeClr val="dk1"/>
                </a:solidFill>
                <a:latin typeface="Cabin"/>
                <a:ea typeface="Cabin"/>
                <a:cs typeface="Cabin"/>
                <a:sym typeface="Cabin"/>
              </a:rPr>
              <a:t>Cada equipo deberá venir vestido lo más uniformado posible y/o acorde</a:t>
            </a:r>
            <a:r>
              <a:rPr lang="es-CL" sz="2200">
                <a:solidFill>
                  <a:schemeClr val="dk1"/>
                </a:solidFill>
                <a:latin typeface="Cabin"/>
                <a:ea typeface="Cabin"/>
                <a:cs typeface="Cabin"/>
                <a:sym typeface="Cabin"/>
              </a:rPr>
              <a:t> a la propuesta</a:t>
            </a:r>
            <a:r>
              <a:rPr lang="es-CL" sz="2200" b="0" i="0" u="none" strike="noStrike" cap="none">
                <a:solidFill>
                  <a:schemeClr val="dk1"/>
                </a:solidFill>
                <a:latin typeface="Cabin"/>
                <a:ea typeface="Cabin"/>
                <a:cs typeface="Cabin"/>
                <a:sym typeface="Cabin"/>
              </a:rPr>
              <a:t>.</a:t>
            </a:r>
            <a:endParaRPr sz="1600" b="0" i="0" u="none" strike="noStrike" cap="none">
              <a:solidFill>
                <a:srgbClr val="000000"/>
              </a:solidFill>
              <a:latin typeface="Arial"/>
              <a:ea typeface="Arial"/>
              <a:cs typeface="Arial"/>
              <a:sym typeface="Arial"/>
            </a:endParaRPr>
          </a:p>
          <a:p>
            <a:pPr marL="508000" marR="0" lvl="0" indent="-254000" algn="just" rtl="0">
              <a:lnSpc>
                <a:spcPct val="100000"/>
              </a:lnSpc>
              <a:spcBef>
                <a:spcPts val="900"/>
              </a:spcBef>
              <a:spcAft>
                <a:spcPts val="0"/>
              </a:spcAft>
              <a:buClr>
                <a:schemeClr val="dk1"/>
              </a:buClr>
              <a:buSzPts val="1600"/>
              <a:buFont typeface="Cabin"/>
              <a:buNone/>
            </a:pPr>
            <a:endParaRPr sz="2200" b="0" i="0" u="none" strike="noStrike" cap="none">
              <a:solidFill>
                <a:schemeClr val="dk1"/>
              </a:solidFill>
              <a:latin typeface="Cabin"/>
              <a:ea typeface="Cabin"/>
              <a:cs typeface="Cabin"/>
              <a:sym typeface="Cabin"/>
            </a:endParaRPr>
          </a:p>
          <a:p>
            <a:pPr marL="508000" marR="0" lvl="0" indent="-355600" algn="just" rtl="0">
              <a:lnSpc>
                <a:spcPct val="100000"/>
              </a:lnSpc>
              <a:spcBef>
                <a:spcPts val="900"/>
              </a:spcBef>
              <a:spcAft>
                <a:spcPts val="0"/>
              </a:spcAft>
              <a:buClr>
                <a:schemeClr val="dk1"/>
              </a:buClr>
              <a:buSzPts val="1600"/>
              <a:buFont typeface="Cabin"/>
              <a:buChar char="●"/>
            </a:pPr>
            <a:r>
              <a:rPr lang="es-CL" sz="2200" b="0" i="0" u="none" strike="noStrike" cap="none">
                <a:solidFill>
                  <a:schemeClr val="dk1"/>
                </a:solidFill>
                <a:latin typeface="Cabin"/>
                <a:ea typeface="Cabin"/>
                <a:cs typeface="Cabin"/>
                <a:sym typeface="Cabin"/>
              </a:rPr>
              <a:t>Cada equipo debe construir una credencial corporativa para cada integrante.</a:t>
            </a:r>
            <a:endParaRPr sz="1600" b="0" i="0" u="none" strike="noStrike" cap="none">
              <a:solidFill>
                <a:srgbClr val="000000"/>
              </a:solidFill>
              <a:latin typeface="Arial"/>
              <a:ea typeface="Arial"/>
              <a:cs typeface="Arial"/>
              <a:sym typeface="Arial"/>
            </a:endParaRPr>
          </a:p>
          <a:p>
            <a:pPr marL="508000" marR="0" lvl="0" indent="0" algn="just" rtl="0">
              <a:lnSpc>
                <a:spcPct val="100000"/>
              </a:lnSpc>
              <a:spcBef>
                <a:spcPts val="900"/>
              </a:spcBef>
              <a:spcAft>
                <a:spcPts val="0"/>
              </a:spcAft>
              <a:buClr>
                <a:srgbClr val="000000"/>
              </a:buClr>
              <a:buSzPts val="1800"/>
              <a:buFont typeface="Arial"/>
              <a:buNone/>
            </a:pPr>
            <a:endParaRPr sz="2200" b="0" i="0" u="none" strike="noStrike" cap="none">
              <a:solidFill>
                <a:schemeClr val="dk1"/>
              </a:solidFill>
              <a:latin typeface="Cabin"/>
              <a:ea typeface="Cabin"/>
              <a:cs typeface="Cabin"/>
              <a:sym typeface="Cabin"/>
            </a:endParaRPr>
          </a:p>
          <a:p>
            <a:pPr marL="508000" marR="0" lvl="0" indent="-355600" algn="just" rtl="0">
              <a:lnSpc>
                <a:spcPct val="100000"/>
              </a:lnSpc>
              <a:spcBef>
                <a:spcPts val="900"/>
              </a:spcBef>
              <a:spcAft>
                <a:spcPts val="0"/>
              </a:spcAft>
              <a:buClr>
                <a:schemeClr val="dk1"/>
              </a:buClr>
              <a:buSzPts val="1600"/>
              <a:buFont typeface="Cabin"/>
              <a:buChar char="●"/>
            </a:pPr>
            <a:r>
              <a:rPr lang="es-CL" sz="2200" b="0" i="0" u="none" strike="noStrike" cap="none">
                <a:solidFill>
                  <a:schemeClr val="dk1"/>
                </a:solidFill>
                <a:latin typeface="Cabin"/>
                <a:ea typeface="Cabin"/>
                <a:cs typeface="Cabin"/>
                <a:sym typeface="Cabin"/>
              </a:rPr>
              <a:t>Cada equipo debe traer su prototipo definitivo.</a:t>
            </a:r>
            <a:endParaRPr sz="2200" b="0" i="0" u="none" strike="noStrike" cap="none">
              <a:solidFill>
                <a:schemeClr val="dk1"/>
              </a:solidFill>
              <a:highlight>
                <a:srgbClr val="8AD9E4"/>
              </a:highlight>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chemeClr val="dk1"/>
              </a:solidFill>
              <a:latin typeface="Cabin"/>
              <a:ea typeface="Cabin"/>
              <a:cs typeface="Cabin"/>
              <a:sym typeface="Cabin"/>
            </a:endParaRPr>
          </a:p>
        </p:txBody>
      </p:sp>
      <p:sp>
        <p:nvSpPr>
          <p:cNvPr id="1248" name="Google Shape;1248;g2ba857a6522_0_1639"/>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pic>
        <p:nvPicPr>
          <p:cNvPr id="1249" name="Google Shape;1249;g2ba857a6522_0_1639" descr="Fundeporte Latam | Promotores Comunales, Institucionales"/>
          <p:cNvPicPr preferRelativeResize="0"/>
          <p:nvPr/>
        </p:nvPicPr>
        <p:blipFill rotWithShape="1">
          <a:blip r:embed="rId3">
            <a:alphaModFix/>
          </a:blip>
          <a:srcRect/>
          <a:stretch/>
        </p:blipFill>
        <p:spPr>
          <a:xfrm>
            <a:off x="6420623" y="2360981"/>
            <a:ext cx="3330217" cy="2211709"/>
          </a:xfrm>
          <a:prstGeom prst="rect">
            <a:avLst/>
          </a:prstGeom>
          <a:noFill/>
          <a:ln>
            <a:noFill/>
          </a:ln>
        </p:spPr>
      </p:pic>
      <p:pic>
        <p:nvPicPr>
          <p:cNvPr id="1250" name="Google Shape;1250;g2ba857a6522_0_1639" descr="PLANK • CREDENCIALES"/>
          <p:cNvPicPr preferRelativeResize="0"/>
          <p:nvPr/>
        </p:nvPicPr>
        <p:blipFill rotWithShape="1">
          <a:blip r:embed="rId4">
            <a:alphaModFix/>
          </a:blip>
          <a:srcRect/>
          <a:stretch/>
        </p:blipFill>
        <p:spPr>
          <a:xfrm>
            <a:off x="6712328" y="5205505"/>
            <a:ext cx="2584482" cy="1989461"/>
          </a:xfrm>
          <a:prstGeom prst="rect">
            <a:avLst/>
          </a:prstGeom>
          <a:noFill/>
          <a:ln>
            <a:noFill/>
          </a:ln>
        </p:spPr>
      </p:pic>
      <p:sp>
        <p:nvSpPr>
          <p:cNvPr id="1251" name="Google Shape;1251;g2ba857a6522_0_1639"/>
          <p:cNvSpPr txBox="1"/>
          <p:nvPr/>
        </p:nvSpPr>
        <p:spPr>
          <a:xfrm>
            <a:off x="136534" y="11774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chemeClr val="dk1"/>
                </a:solidFill>
                <a:latin typeface="Arvo"/>
                <a:ea typeface="Arvo"/>
                <a:cs typeface="Arvo"/>
                <a:sym typeface="Arvo"/>
              </a:rPr>
              <a:t>ENCARGO DE HOY</a:t>
            </a:r>
            <a:endParaRPr sz="2700" b="0" i="0" u="none" strike="noStrike" cap="none">
              <a:solidFill>
                <a:schemeClr val="dk1"/>
              </a:solidFill>
              <a:latin typeface="Arvo"/>
              <a:ea typeface="Arvo"/>
              <a:cs typeface="Arvo"/>
              <a:sym typeface="Arvo"/>
            </a:endParaRPr>
          </a:p>
        </p:txBody>
      </p:sp>
      <p:pic>
        <p:nvPicPr>
          <p:cNvPr id="1252" name="Google Shape;1252;g2ba857a6522_0_1639"/>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g2ba857a6522_0_1647"/>
          <p:cNvSpPr/>
          <p:nvPr/>
        </p:nvSpPr>
        <p:spPr>
          <a:xfrm>
            <a:off x="746687" y="2650602"/>
            <a:ext cx="5643900" cy="3298800"/>
          </a:xfrm>
          <a:prstGeom prst="rect">
            <a:avLst/>
          </a:prstGeom>
          <a:noFill/>
          <a:ln>
            <a:noFill/>
          </a:ln>
        </p:spPr>
        <p:txBody>
          <a:bodyPr spcFirstLastPara="1" wrap="square" lIns="101350" tIns="50650" rIns="101350" bIns="50650" anchor="t" anchorCtr="0">
            <a:noAutofit/>
          </a:bodyPr>
          <a:lstStyle/>
          <a:p>
            <a:pPr marL="0" marR="0" lvl="0" indent="0" algn="just" rtl="0">
              <a:lnSpc>
                <a:spcPct val="100000"/>
              </a:lnSpc>
              <a:spcBef>
                <a:spcPts val="0"/>
              </a:spcBef>
              <a:spcAft>
                <a:spcPts val="0"/>
              </a:spcAft>
              <a:buClr>
                <a:srgbClr val="000000"/>
              </a:buClr>
              <a:buSzPts val="3100"/>
              <a:buFont typeface="Arial"/>
              <a:buNone/>
            </a:pPr>
            <a:r>
              <a:rPr lang="es-CL" sz="3100" b="1" i="0" u="none" strike="noStrike" cap="none">
                <a:solidFill>
                  <a:schemeClr val="dk1"/>
                </a:solidFill>
                <a:latin typeface="Cabin"/>
                <a:ea typeface="Cabin"/>
                <a:cs typeface="Cabin"/>
                <a:sym typeface="Cabin"/>
              </a:rPr>
              <a:t>OBJETIVO DE LA SESIÓN</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FFFFFF"/>
              </a:buClr>
              <a:buSzPts val="3900"/>
              <a:buFont typeface="Arial"/>
              <a:buNone/>
            </a:pPr>
            <a:endParaRPr sz="22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200"/>
              <a:buFont typeface="Arial"/>
              <a:buNone/>
            </a:pPr>
            <a:r>
              <a:rPr lang="es-CL" sz="2200" b="0" i="0" u="none" strike="noStrike" cap="none">
                <a:solidFill>
                  <a:schemeClr val="dk1"/>
                </a:solidFill>
                <a:latin typeface="Cabin"/>
                <a:ea typeface="Cabin"/>
                <a:cs typeface="Cabin"/>
                <a:sym typeface="Cabin"/>
              </a:rPr>
              <a:t>Plantear un experimento real para validar la hipótesis.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s-CL" sz="2200" b="0" i="0" u="none" strike="noStrike" cap="none">
                <a:solidFill>
                  <a:schemeClr val="dk1"/>
                </a:solidFill>
                <a:latin typeface="Cabin"/>
                <a:ea typeface="Cabin"/>
                <a:cs typeface="Cabin"/>
                <a:sym typeface="Cabin"/>
              </a:rPr>
              <a:t>Realizar un experimento en terreno.</a:t>
            </a:r>
            <a:endParaRPr sz="22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bin"/>
              <a:ea typeface="Cabin"/>
              <a:cs typeface="Cabin"/>
              <a:sym typeface="Cabin"/>
            </a:endParaRPr>
          </a:p>
        </p:txBody>
      </p:sp>
      <p:sp>
        <p:nvSpPr>
          <p:cNvPr id="1258" name="Google Shape;1258;g2ba857a6522_0_1647"/>
          <p:cNvSpPr txBox="1">
            <a:spLocks noGrp="1"/>
          </p:cNvSpPr>
          <p:nvPr>
            <p:ph type="subTitle" idx="1"/>
          </p:nvPr>
        </p:nvSpPr>
        <p:spPr>
          <a:xfrm>
            <a:off x="4006286" y="7868809"/>
            <a:ext cx="1543200" cy="2730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pic>
        <p:nvPicPr>
          <p:cNvPr id="1259" name="Google Shape;1259;g2ba857a6522_0_1647"/>
          <p:cNvPicPr preferRelativeResize="0"/>
          <p:nvPr/>
        </p:nvPicPr>
        <p:blipFill rotWithShape="1">
          <a:blip r:embed="rId3">
            <a:alphaModFix/>
          </a:blip>
          <a:srcRect/>
          <a:stretch/>
        </p:blipFill>
        <p:spPr>
          <a:xfrm>
            <a:off x="6868970" y="3023116"/>
            <a:ext cx="2428343" cy="2485489"/>
          </a:xfrm>
          <a:prstGeom prst="rect">
            <a:avLst/>
          </a:prstGeom>
          <a:noFill/>
          <a:ln>
            <a:noFill/>
          </a:ln>
        </p:spPr>
      </p:pic>
      <p:pic>
        <p:nvPicPr>
          <p:cNvPr id="1260" name="Google Shape;1260;g2ba857a6522_0_1647"/>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g2ba857a6522_0_1653"/>
          <p:cNvSpPr txBox="1"/>
          <p:nvPr/>
        </p:nvSpPr>
        <p:spPr>
          <a:xfrm>
            <a:off x="204911" y="1186927"/>
            <a:ext cx="9155400" cy="8475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700" b="1" i="0" u="none" strike="noStrike" cap="none">
                <a:solidFill>
                  <a:schemeClr val="dk2"/>
                </a:solidFill>
                <a:latin typeface="Arvo"/>
                <a:ea typeface="Arvo"/>
                <a:cs typeface="Arvo"/>
                <a:sym typeface="Arvo"/>
              </a:rPr>
              <a:t>EXPERIMENTANDO CON LA SOLUCIÓN </a:t>
            </a:r>
            <a:endParaRPr sz="2700" b="1" i="0" u="none" strike="noStrike" cap="none">
              <a:solidFill>
                <a:schemeClr val="dk2"/>
              </a:solidFill>
              <a:latin typeface="Arvo"/>
              <a:ea typeface="Arvo"/>
              <a:cs typeface="Arvo"/>
              <a:sym typeface="Arvo"/>
            </a:endParaRPr>
          </a:p>
        </p:txBody>
      </p:sp>
      <p:sp>
        <p:nvSpPr>
          <p:cNvPr id="1266" name="Google Shape;1266;g2ba857a6522_0_1653"/>
          <p:cNvSpPr/>
          <p:nvPr/>
        </p:nvSpPr>
        <p:spPr>
          <a:xfrm>
            <a:off x="1082674" y="2901909"/>
            <a:ext cx="4026300" cy="2014500"/>
          </a:xfrm>
          <a:prstGeom prst="rect">
            <a:avLst/>
          </a:prstGeom>
          <a:noFill/>
          <a:ln>
            <a:noFill/>
          </a:ln>
        </p:spPr>
        <p:txBody>
          <a:bodyPr spcFirstLastPara="1" wrap="square" lIns="101350" tIns="50650" rIns="101350" bIns="50650" anchor="t" anchorCtr="0">
            <a:noAutofit/>
          </a:bodyPr>
          <a:lstStyle/>
          <a:p>
            <a:pPr marL="0" marR="0" lvl="0" indent="0" algn="ctr" rtl="0">
              <a:lnSpc>
                <a:spcPct val="100000"/>
              </a:lnSpc>
              <a:spcBef>
                <a:spcPts val="0"/>
              </a:spcBef>
              <a:spcAft>
                <a:spcPts val="0"/>
              </a:spcAft>
              <a:buClr>
                <a:srgbClr val="FFFFFF"/>
              </a:buClr>
              <a:buSzPts val="3900"/>
              <a:buFont typeface="Arial"/>
              <a:buNone/>
            </a:pPr>
            <a:r>
              <a:rPr lang="es-CL" sz="2200" b="0" i="0" u="none" strike="noStrike" cap="none">
                <a:solidFill>
                  <a:schemeClr val="dk1"/>
                </a:solidFill>
                <a:latin typeface="Cabin"/>
                <a:ea typeface="Cabin"/>
                <a:cs typeface="Cabin"/>
                <a:sym typeface="Cabin"/>
              </a:rPr>
              <a:t>El emprendimiento consiste en experimentar, intentar algo, ver cuáles son los resultados,</a:t>
            </a:r>
            <a:endParaRPr sz="22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FFFFFF"/>
              </a:buClr>
              <a:buSzPts val="3900"/>
              <a:buFont typeface="Arial"/>
              <a:buNone/>
            </a:pPr>
            <a:r>
              <a:rPr lang="es-CL" sz="2200" b="0" i="0" u="none" strike="noStrike" cap="none">
                <a:solidFill>
                  <a:schemeClr val="dk1"/>
                </a:solidFill>
                <a:latin typeface="Cabin"/>
                <a:ea typeface="Cabin"/>
                <a:cs typeface="Cabin"/>
                <a:sym typeface="Cabin"/>
              </a:rPr>
              <a:t>aprender de los resultados y luego intentarlo de nuevo.</a:t>
            </a:r>
            <a:endParaRPr sz="22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r>
              <a:rPr lang="es-CL" sz="1800" b="0" i="1"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p:txBody>
      </p:sp>
      <p:pic>
        <p:nvPicPr>
          <p:cNvPr id="1267" name="Google Shape;1267;g2ba857a6522_0_1653" descr="Jeff bezos sin fondo | PNG Play"/>
          <p:cNvPicPr preferRelativeResize="0"/>
          <p:nvPr/>
        </p:nvPicPr>
        <p:blipFill rotWithShape="1">
          <a:blip r:embed="rId3">
            <a:alphaModFix/>
          </a:blip>
          <a:srcRect/>
          <a:stretch/>
        </p:blipFill>
        <p:spPr>
          <a:xfrm>
            <a:off x="6332979" y="2227268"/>
            <a:ext cx="3027308" cy="4450962"/>
          </a:xfrm>
          <a:prstGeom prst="rect">
            <a:avLst/>
          </a:prstGeom>
          <a:noFill/>
          <a:ln>
            <a:noFill/>
          </a:ln>
        </p:spPr>
      </p:pic>
      <p:pic>
        <p:nvPicPr>
          <p:cNvPr id="1268" name="Google Shape;1268;g2ba857a6522_0_1653"/>
          <p:cNvPicPr preferRelativeResize="0"/>
          <p:nvPr/>
        </p:nvPicPr>
        <p:blipFill rotWithShape="1">
          <a:blip r:embed="rId4">
            <a:alphaModFix/>
          </a:blip>
          <a:srcRect/>
          <a:stretch/>
        </p:blipFill>
        <p:spPr>
          <a:xfrm>
            <a:off x="1816032" y="5082183"/>
            <a:ext cx="2932035" cy="1019595"/>
          </a:xfrm>
          <a:prstGeom prst="rect">
            <a:avLst/>
          </a:prstGeom>
          <a:noFill/>
          <a:ln>
            <a:noFill/>
          </a:ln>
        </p:spPr>
      </p:pic>
      <p:sp>
        <p:nvSpPr>
          <p:cNvPr id="1269" name="Google Shape;1269;g2ba857a6522_0_1653"/>
          <p:cNvSpPr txBox="1"/>
          <p:nvPr/>
        </p:nvSpPr>
        <p:spPr>
          <a:xfrm>
            <a:off x="683693" y="6453178"/>
            <a:ext cx="5037300" cy="348600"/>
          </a:xfrm>
          <a:prstGeom prst="rect">
            <a:avLst/>
          </a:prstGeom>
          <a:noFill/>
          <a:ln>
            <a:noFill/>
          </a:ln>
        </p:spPr>
        <p:txBody>
          <a:bodyPr spcFirstLastPara="1" wrap="square" lIns="101350" tIns="50650" rIns="101350" bIns="5065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Fundador de Amazon.com</a:t>
            </a:r>
            <a:endParaRPr sz="1600" b="0" i="0" u="none" strike="noStrike" cap="none">
              <a:solidFill>
                <a:srgbClr val="000000"/>
              </a:solidFill>
              <a:latin typeface="Arial"/>
              <a:ea typeface="Arial"/>
              <a:cs typeface="Arial"/>
              <a:sym typeface="Arial"/>
            </a:endParaRPr>
          </a:p>
        </p:txBody>
      </p:sp>
      <p:pic>
        <p:nvPicPr>
          <p:cNvPr id="1270" name="Google Shape;1270;g2ba857a6522_0_1653"/>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4E1D2"/>
        </a:solidFill>
        <a:effectLst/>
      </p:bgPr>
    </p:bg>
    <p:spTree>
      <p:nvGrpSpPr>
        <p:cNvPr id="1" name="Shape 1274"/>
        <p:cNvGrpSpPr/>
        <p:nvPr/>
      </p:nvGrpSpPr>
      <p:grpSpPr>
        <a:xfrm>
          <a:off x="0" y="0"/>
          <a:ext cx="0" cy="0"/>
          <a:chOff x="0" y="0"/>
          <a:chExt cx="0" cy="0"/>
        </a:xfrm>
      </p:grpSpPr>
      <p:sp>
        <p:nvSpPr>
          <p:cNvPr id="1275" name="Google Shape;1275;g2ba857a6522_0_1661"/>
          <p:cNvSpPr/>
          <p:nvPr/>
        </p:nvSpPr>
        <p:spPr>
          <a:xfrm>
            <a:off x="33075" y="16550"/>
            <a:ext cx="10011000" cy="7740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76" name="Google Shape;1276;g2ba857a6522_0_1661"/>
          <p:cNvSpPr txBox="1"/>
          <p:nvPr/>
        </p:nvSpPr>
        <p:spPr>
          <a:xfrm>
            <a:off x="291012" y="398225"/>
            <a:ext cx="8903700" cy="574800"/>
          </a:xfrm>
          <a:prstGeom prst="rect">
            <a:avLst/>
          </a:prstGeom>
          <a:noFill/>
          <a:ln>
            <a:noFill/>
          </a:ln>
        </p:spPr>
        <p:txBody>
          <a:bodyPr spcFirstLastPara="1" wrap="square" lIns="101350" tIns="101350" rIns="101350" bIns="101350" anchor="t" anchorCtr="0">
            <a:noAutofit/>
          </a:bodyPr>
          <a:lstStyle/>
          <a:p>
            <a:pPr marL="0" marR="0" lvl="0" indent="0" algn="l" rtl="0">
              <a:lnSpc>
                <a:spcPct val="100000"/>
              </a:lnSpc>
              <a:spcBef>
                <a:spcPts val="0"/>
              </a:spcBef>
              <a:spcAft>
                <a:spcPts val="0"/>
              </a:spcAft>
              <a:buClr>
                <a:srgbClr val="000000"/>
              </a:buClr>
              <a:buSzPts val="6700"/>
              <a:buFont typeface="Arial"/>
              <a:buNone/>
            </a:pPr>
            <a:r>
              <a:rPr lang="es-CL" sz="2700" b="1" i="0" u="none" strike="noStrike" cap="none">
                <a:solidFill>
                  <a:schemeClr val="dk2"/>
                </a:solidFill>
                <a:latin typeface="Arvo"/>
                <a:ea typeface="Arvo"/>
                <a:cs typeface="Arvo"/>
                <a:sym typeface="Arvo"/>
              </a:rPr>
              <a:t>ACERCA DE LA EXPERIMENTACIÓN…</a:t>
            </a:r>
            <a:endParaRPr sz="2700" b="1" i="0" u="none" strike="noStrike" cap="none">
              <a:solidFill>
                <a:schemeClr val="dk2"/>
              </a:solidFill>
              <a:latin typeface="Arvo"/>
              <a:ea typeface="Arvo"/>
              <a:cs typeface="Arvo"/>
              <a:sym typeface="Arvo"/>
            </a:endParaRPr>
          </a:p>
          <a:p>
            <a:pPr marL="0" marR="0" lvl="0" indent="0" algn="l" rtl="0">
              <a:lnSpc>
                <a:spcPct val="100000"/>
              </a:lnSpc>
              <a:spcBef>
                <a:spcPts val="0"/>
              </a:spcBef>
              <a:spcAft>
                <a:spcPts val="0"/>
              </a:spcAft>
              <a:buClr>
                <a:srgbClr val="000000"/>
              </a:buClr>
              <a:buSzPts val="6700"/>
              <a:buFont typeface="Arial"/>
              <a:buNone/>
            </a:pPr>
            <a:endParaRPr sz="2700" b="1" i="0" u="none" strike="noStrike" cap="none">
              <a:solidFill>
                <a:schemeClr val="dk2"/>
              </a:solidFill>
              <a:latin typeface="Arvo"/>
              <a:ea typeface="Arvo"/>
              <a:cs typeface="Arvo"/>
              <a:sym typeface="Arvo"/>
            </a:endParaRPr>
          </a:p>
          <a:p>
            <a:pPr marL="0" marR="0" lvl="0" indent="0" algn="l" rtl="0">
              <a:lnSpc>
                <a:spcPct val="100000"/>
              </a:lnSpc>
              <a:spcBef>
                <a:spcPts val="0"/>
              </a:spcBef>
              <a:spcAft>
                <a:spcPts val="0"/>
              </a:spcAft>
              <a:buClr>
                <a:srgbClr val="000000"/>
              </a:buClr>
              <a:buSzPts val="6700"/>
              <a:buFont typeface="Arial"/>
              <a:buNone/>
            </a:pPr>
            <a:endParaRPr sz="2700" b="1" i="0" u="none" strike="noStrike" cap="none">
              <a:solidFill>
                <a:schemeClr val="dk2"/>
              </a:solidFill>
              <a:latin typeface="Arvo"/>
              <a:ea typeface="Arvo"/>
              <a:cs typeface="Arvo"/>
              <a:sym typeface="Arvo"/>
            </a:endParaRPr>
          </a:p>
          <a:p>
            <a:pPr marL="0" marR="0" lvl="0" indent="0" algn="l" rtl="0">
              <a:lnSpc>
                <a:spcPct val="100000"/>
              </a:lnSpc>
              <a:spcBef>
                <a:spcPts val="0"/>
              </a:spcBef>
              <a:spcAft>
                <a:spcPts val="0"/>
              </a:spcAft>
              <a:buClr>
                <a:srgbClr val="000000"/>
              </a:buClr>
              <a:buSzPts val="6700"/>
              <a:buFont typeface="Arial"/>
              <a:buNone/>
            </a:pPr>
            <a:endParaRPr sz="2700" b="1" i="0" u="none" strike="noStrike" cap="none">
              <a:solidFill>
                <a:schemeClr val="dk2"/>
              </a:solidFill>
              <a:latin typeface="Arvo"/>
              <a:ea typeface="Arvo"/>
              <a:cs typeface="Arvo"/>
              <a:sym typeface="Arvo"/>
            </a:endParaRPr>
          </a:p>
          <a:p>
            <a:pPr marL="0" marR="0" lvl="0" indent="0" algn="ctr" rtl="0">
              <a:lnSpc>
                <a:spcPct val="100000"/>
              </a:lnSpc>
              <a:spcBef>
                <a:spcPts val="0"/>
              </a:spcBef>
              <a:spcAft>
                <a:spcPts val="0"/>
              </a:spcAft>
              <a:buClr>
                <a:srgbClr val="000000"/>
              </a:buClr>
              <a:buSzPts val="6700"/>
              <a:buFont typeface="Arial"/>
              <a:buNone/>
            </a:pPr>
            <a:endParaRPr sz="2700" b="1" i="0" u="none" strike="noStrike" cap="none">
              <a:solidFill>
                <a:schemeClr val="dk2"/>
              </a:solidFill>
              <a:latin typeface="Arvo"/>
              <a:ea typeface="Arvo"/>
              <a:cs typeface="Arvo"/>
              <a:sym typeface="Arvo"/>
            </a:endParaRPr>
          </a:p>
        </p:txBody>
      </p:sp>
      <p:sp>
        <p:nvSpPr>
          <p:cNvPr id="1277" name="Google Shape;1277;g2ba857a6522_0_1661"/>
          <p:cNvSpPr txBox="1"/>
          <p:nvPr/>
        </p:nvSpPr>
        <p:spPr>
          <a:xfrm>
            <a:off x="398738" y="5645566"/>
            <a:ext cx="6758700" cy="1487700"/>
          </a:xfrm>
          <a:prstGeom prst="rect">
            <a:avLst/>
          </a:prstGeom>
          <a:noFill/>
          <a:ln>
            <a:noFill/>
          </a:ln>
        </p:spPr>
        <p:txBody>
          <a:bodyPr spcFirstLastPara="1" wrap="square" lIns="101350" tIns="50650" rIns="101350" bIns="506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0" i="0" u="none" strike="noStrike" cap="none">
                <a:solidFill>
                  <a:schemeClr val="dk2"/>
                </a:solidFill>
                <a:latin typeface="Cabin"/>
                <a:ea typeface="Cabin"/>
                <a:cs typeface="Cabin"/>
                <a:sym typeface="Cabin"/>
              </a:rPr>
              <a:t>De manera individual, revisar GUÍA DEL ESTUDIANTE págs. 32,33 y 34. </a:t>
            </a:r>
            <a:endParaRPr sz="1800" b="0" i="0" u="none" strike="noStrike" cap="none">
              <a:solidFill>
                <a:schemeClr val="dk2"/>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r>
              <a:rPr lang="es-CL" sz="1800" b="0" i="0" u="none" strike="noStrike" cap="none">
                <a:solidFill>
                  <a:schemeClr val="dk2"/>
                </a:solidFill>
                <a:latin typeface="Cabin"/>
                <a:ea typeface="Cabin"/>
                <a:cs typeface="Cabin"/>
                <a:sym typeface="Cabin"/>
              </a:rPr>
              <a:t>Luego, compartir en plenario lo aprendido en la tabla. </a:t>
            </a:r>
            <a:endParaRPr sz="1800" b="0" i="0" u="none" strike="noStrike" cap="none">
              <a:solidFill>
                <a:schemeClr val="dk2"/>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r>
              <a:rPr lang="es-CL" sz="1800" b="0" i="0" u="none" strike="noStrike" cap="none">
                <a:solidFill>
                  <a:schemeClr val="dk2"/>
                </a:solidFill>
                <a:latin typeface="Cabin"/>
                <a:ea typeface="Cabin"/>
                <a:cs typeface="Cabin"/>
                <a:sym typeface="Cabin"/>
              </a:rPr>
              <a:t>Tiempo 10 minutos</a:t>
            </a:r>
            <a:endParaRPr sz="1800" b="0" i="0" u="none" strike="noStrike" cap="none">
              <a:solidFill>
                <a:schemeClr val="dk2"/>
              </a:solidFill>
              <a:latin typeface="Cabin"/>
              <a:ea typeface="Cabin"/>
              <a:cs typeface="Cabin"/>
              <a:sym typeface="Cabin"/>
            </a:endParaRPr>
          </a:p>
        </p:txBody>
      </p:sp>
      <p:graphicFrame>
        <p:nvGraphicFramePr>
          <p:cNvPr id="1278" name="Google Shape;1278;g2ba857a6522_0_1661"/>
          <p:cNvGraphicFramePr/>
          <p:nvPr/>
        </p:nvGraphicFramePr>
        <p:xfrm>
          <a:off x="398738" y="1618825"/>
          <a:ext cx="8796075" cy="3648785"/>
        </p:xfrm>
        <a:graphic>
          <a:graphicData uri="http://schemas.openxmlformats.org/drawingml/2006/table">
            <a:tbl>
              <a:tblPr>
                <a:noFill/>
                <a:tableStyleId>{B38A3FFF-AA4F-47F4-87D7-51A0DCEEA71D}</a:tableStyleId>
              </a:tblPr>
              <a:tblGrid>
                <a:gridCol w="2932025">
                  <a:extLst>
                    <a:ext uri="{9D8B030D-6E8A-4147-A177-3AD203B41FA5}">
                      <a16:colId xmlns:a16="http://schemas.microsoft.com/office/drawing/2014/main" val="20000"/>
                    </a:ext>
                  </a:extLst>
                </a:gridCol>
                <a:gridCol w="2932025">
                  <a:extLst>
                    <a:ext uri="{9D8B030D-6E8A-4147-A177-3AD203B41FA5}">
                      <a16:colId xmlns:a16="http://schemas.microsoft.com/office/drawing/2014/main" val="20001"/>
                    </a:ext>
                  </a:extLst>
                </a:gridCol>
                <a:gridCol w="2932025">
                  <a:extLst>
                    <a:ext uri="{9D8B030D-6E8A-4147-A177-3AD203B41FA5}">
                      <a16:colId xmlns:a16="http://schemas.microsoft.com/office/drawing/2014/main" val="20002"/>
                    </a:ext>
                  </a:extLst>
                </a:gridCol>
              </a:tblGrid>
              <a:tr h="805575">
                <a:tc>
                  <a:txBody>
                    <a:bodyPr/>
                    <a:lstStyle/>
                    <a:p>
                      <a:pPr marL="0" marR="0" lvl="0" indent="0" algn="l" rtl="0">
                        <a:lnSpc>
                          <a:spcPct val="100000"/>
                        </a:lnSpc>
                        <a:spcBef>
                          <a:spcPts val="0"/>
                        </a:spcBef>
                        <a:spcAft>
                          <a:spcPts val="0"/>
                        </a:spcAft>
                        <a:buClr>
                          <a:srgbClr val="000000"/>
                        </a:buClr>
                        <a:buSzPts val="1800"/>
                        <a:buFont typeface="Arial"/>
                        <a:buNone/>
                      </a:pPr>
                      <a:r>
                        <a:rPr lang="es-CL" sz="1800" b="0" i="0" u="none" strike="noStrike" cap="none">
                          <a:solidFill>
                            <a:srgbClr val="3B3B3B"/>
                          </a:solidFill>
                          <a:latin typeface="Cabin"/>
                          <a:ea typeface="Cabin"/>
                          <a:cs typeface="Cabin"/>
                          <a:sym typeface="Cabin"/>
                        </a:rPr>
                        <a:t>¿QUE ES LA EXPERIMENTACIÓN?</a:t>
                      </a:r>
                      <a:endParaRPr sz="1800" b="0" i="0" u="none" strike="noStrike" cap="none">
                        <a:solidFill>
                          <a:srgbClr val="3B3B3B"/>
                        </a:solidFill>
                        <a:latin typeface="Cabin"/>
                        <a:ea typeface="Cabin"/>
                        <a:cs typeface="Cabin"/>
                        <a:sym typeface="Cabin"/>
                      </a:endParaRPr>
                    </a:p>
                  </a:txBody>
                  <a:tcPr marL="100450" marR="100450" marT="51600" marB="516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CL" sz="1800" b="0" i="0" u="none" strike="noStrike" cap="none">
                          <a:solidFill>
                            <a:srgbClr val="3B3B3B"/>
                          </a:solidFill>
                          <a:latin typeface="Cabin"/>
                          <a:ea typeface="Cabin"/>
                          <a:cs typeface="Cabin"/>
                          <a:sym typeface="Cabin"/>
                        </a:rPr>
                        <a:t>¿CUALES SON SUS ETAPAS?</a:t>
                      </a:r>
                      <a:endParaRPr sz="1800" b="0" i="0" u="none" strike="noStrike" cap="none">
                        <a:solidFill>
                          <a:srgbClr val="3B3B3B"/>
                        </a:solidFill>
                        <a:latin typeface="Cabin"/>
                        <a:ea typeface="Cabin"/>
                        <a:cs typeface="Cabin"/>
                        <a:sym typeface="Cabin"/>
                      </a:endParaRPr>
                    </a:p>
                  </a:txBody>
                  <a:tcPr marL="100450" marR="100450" marT="51600" marB="516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CL" sz="1800" b="0" i="0" u="none" strike="noStrike" cap="none">
                          <a:solidFill>
                            <a:srgbClr val="3B3B3B"/>
                          </a:solidFill>
                          <a:latin typeface="Cabin"/>
                          <a:ea typeface="Cabin"/>
                          <a:cs typeface="Cabin"/>
                          <a:sym typeface="Cabin"/>
                        </a:rPr>
                        <a:t>¿Qué ES LA METODOLOGÍA LEAN STARTUP</a:t>
                      </a:r>
                      <a:endParaRPr sz="1800" b="0" i="0" u="none" strike="noStrike" cap="none">
                        <a:solidFill>
                          <a:srgbClr val="3B3B3B"/>
                        </a:solidFill>
                        <a:latin typeface="Cabin"/>
                        <a:ea typeface="Cabin"/>
                        <a:cs typeface="Cabin"/>
                        <a:sym typeface="Cabin"/>
                      </a:endParaRPr>
                    </a:p>
                  </a:txBody>
                  <a:tcPr marL="100450" marR="100450" marT="51600" marB="516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226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00450" marR="100450" marT="51600" marB="516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00450" marR="100450" marT="51600" marB="516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100450" marR="100450" marT="51600" marB="516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1279" name="Google Shape;1279;g2ba857a6522_0_1661"/>
          <p:cNvPicPr preferRelativeResize="0"/>
          <p:nvPr/>
        </p:nvPicPr>
        <p:blipFill rotWithShape="1">
          <a:blip r:embed="rId3">
            <a:alphaModFix/>
          </a:blip>
          <a:srcRect l="20739" t="9979" r="20920" b="6022"/>
          <a:stretch/>
        </p:blipFill>
        <p:spPr>
          <a:xfrm>
            <a:off x="7373390" y="5402839"/>
            <a:ext cx="2481459" cy="2064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g2ba857a6522_0_1668"/>
          <p:cNvSpPr txBox="1">
            <a:spLocks noGrp="1"/>
          </p:cNvSpPr>
          <p:nvPr>
            <p:ph type="subTitle" idx="1"/>
          </p:nvPr>
        </p:nvSpPr>
        <p:spPr>
          <a:xfrm>
            <a:off x="4006286" y="7868809"/>
            <a:ext cx="1543200" cy="2730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sp>
        <p:nvSpPr>
          <p:cNvPr id="1285" name="Google Shape;1285;g2ba857a6522_0_1668"/>
          <p:cNvSpPr txBox="1"/>
          <p:nvPr/>
        </p:nvSpPr>
        <p:spPr>
          <a:xfrm>
            <a:off x="136534" y="11774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ETAPAS DE LA </a:t>
            </a:r>
            <a:r>
              <a:rPr lang="es-CL" sz="2700" b="1" i="0" u="none" strike="noStrike" cap="none">
                <a:solidFill>
                  <a:srgbClr val="000000"/>
                </a:solidFill>
                <a:latin typeface="Arvo"/>
                <a:ea typeface="Arvo"/>
                <a:cs typeface="Arvo"/>
                <a:sym typeface="Arvo"/>
              </a:rPr>
              <a:t>EXPERIMENTACIÓN</a:t>
            </a:r>
            <a:endParaRPr sz="2700" b="1" i="0" u="none" strike="noStrike" cap="none">
              <a:solidFill>
                <a:srgbClr val="000000"/>
              </a:solidFill>
              <a:latin typeface="Arvo"/>
              <a:ea typeface="Arvo"/>
              <a:cs typeface="Arvo"/>
              <a:sym typeface="Arvo"/>
            </a:endParaRPr>
          </a:p>
        </p:txBody>
      </p:sp>
      <p:pic>
        <p:nvPicPr>
          <p:cNvPr id="1286" name="Google Shape;1286;g2ba857a6522_0_1668"/>
          <p:cNvPicPr preferRelativeResize="0"/>
          <p:nvPr/>
        </p:nvPicPr>
        <p:blipFill rotWithShape="1">
          <a:blip r:embed="rId3">
            <a:alphaModFix/>
          </a:blip>
          <a:srcRect/>
          <a:stretch/>
        </p:blipFill>
        <p:spPr>
          <a:xfrm>
            <a:off x="292808" y="4728563"/>
            <a:ext cx="2984329" cy="2879411"/>
          </a:xfrm>
          <a:prstGeom prst="rect">
            <a:avLst/>
          </a:prstGeom>
          <a:noFill/>
          <a:ln>
            <a:noFill/>
          </a:ln>
        </p:spPr>
      </p:pic>
      <p:sp>
        <p:nvSpPr>
          <p:cNvPr id="1287" name="Google Shape;1287;g2ba857a6522_0_1668"/>
          <p:cNvSpPr/>
          <p:nvPr/>
        </p:nvSpPr>
        <p:spPr>
          <a:xfrm>
            <a:off x="297155" y="2215154"/>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88" name="Google Shape;1288;g2ba857a6522_0_1668"/>
          <p:cNvSpPr/>
          <p:nvPr/>
        </p:nvSpPr>
        <p:spPr>
          <a:xfrm>
            <a:off x="2106328" y="3348212"/>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89" name="Google Shape;1289;g2ba857a6522_0_1668"/>
          <p:cNvSpPr/>
          <p:nvPr/>
        </p:nvSpPr>
        <p:spPr>
          <a:xfrm>
            <a:off x="3826821" y="4384250"/>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90" name="Google Shape;1290;g2ba857a6522_0_1668"/>
          <p:cNvSpPr/>
          <p:nvPr/>
        </p:nvSpPr>
        <p:spPr>
          <a:xfrm>
            <a:off x="5606066" y="5428535"/>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91" name="Google Shape;1291;g2ba857a6522_0_1668"/>
          <p:cNvSpPr/>
          <p:nvPr/>
        </p:nvSpPr>
        <p:spPr>
          <a:xfrm>
            <a:off x="7227124" y="6414883"/>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92" name="Google Shape;1292;g2ba857a6522_0_1668"/>
          <p:cNvSpPr txBox="1"/>
          <p:nvPr/>
        </p:nvSpPr>
        <p:spPr>
          <a:xfrm>
            <a:off x="406403" y="2441836"/>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1</a:t>
            </a:r>
            <a:endParaRPr sz="2400" b="1" i="0" u="none" strike="noStrike" cap="none">
              <a:solidFill>
                <a:srgbClr val="000000"/>
              </a:solidFill>
              <a:latin typeface="Arvo"/>
              <a:ea typeface="Arvo"/>
              <a:cs typeface="Arvo"/>
              <a:sym typeface="Arvo"/>
            </a:endParaRPr>
          </a:p>
        </p:txBody>
      </p:sp>
      <p:sp>
        <p:nvSpPr>
          <p:cNvPr id="1293" name="Google Shape;1293;g2ba857a6522_0_1668"/>
          <p:cNvSpPr txBox="1"/>
          <p:nvPr/>
        </p:nvSpPr>
        <p:spPr>
          <a:xfrm>
            <a:off x="2215563" y="3574907"/>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2</a:t>
            </a:r>
            <a:endParaRPr sz="2400" b="1" i="0" u="none" strike="noStrike" cap="none">
              <a:solidFill>
                <a:srgbClr val="000000"/>
              </a:solidFill>
              <a:latin typeface="Arvo"/>
              <a:ea typeface="Arvo"/>
              <a:cs typeface="Arvo"/>
              <a:sym typeface="Arvo"/>
            </a:endParaRPr>
          </a:p>
        </p:txBody>
      </p:sp>
      <p:sp>
        <p:nvSpPr>
          <p:cNvPr id="1294" name="Google Shape;1294;g2ba857a6522_0_1668"/>
          <p:cNvSpPr txBox="1"/>
          <p:nvPr/>
        </p:nvSpPr>
        <p:spPr>
          <a:xfrm>
            <a:off x="3936062" y="4610930"/>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3</a:t>
            </a:r>
            <a:endParaRPr sz="2400" b="1" i="0" u="none" strike="noStrike" cap="none">
              <a:solidFill>
                <a:srgbClr val="000000"/>
              </a:solidFill>
              <a:latin typeface="Arvo"/>
              <a:ea typeface="Arvo"/>
              <a:cs typeface="Arvo"/>
              <a:sym typeface="Arvo"/>
            </a:endParaRPr>
          </a:p>
        </p:txBody>
      </p:sp>
      <p:sp>
        <p:nvSpPr>
          <p:cNvPr id="1295" name="Google Shape;1295;g2ba857a6522_0_1668"/>
          <p:cNvSpPr txBox="1"/>
          <p:nvPr/>
        </p:nvSpPr>
        <p:spPr>
          <a:xfrm>
            <a:off x="5715300" y="5655222"/>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4</a:t>
            </a:r>
            <a:endParaRPr sz="2400" b="1" i="0" u="none" strike="noStrike" cap="none">
              <a:solidFill>
                <a:srgbClr val="000000"/>
              </a:solidFill>
              <a:latin typeface="Arvo"/>
              <a:ea typeface="Arvo"/>
              <a:cs typeface="Arvo"/>
              <a:sym typeface="Arvo"/>
            </a:endParaRPr>
          </a:p>
        </p:txBody>
      </p:sp>
      <p:sp>
        <p:nvSpPr>
          <p:cNvPr id="1296" name="Google Shape;1296;g2ba857a6522_0_1668"/>
          <p:cNvSpPr txBox="1"/>
          <p:nvPr/>
        </p:nvSpPr>
        <p:spPr>
          <a:xfrm>
            <a:off x="7292875" y="6659000"/>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5</a:t>
            </a:r>
            <a:endParaRPr sz="2400" b="1" i="0" u="none" strike="noStrike" cap="none">
              <a:solidFill>
                <a:srgbClr val="000000"/>
              </a:solidFill>
              <a:latin typeface="Arvo"/>
              <a:ea typeface="Arvo"/>
              <a:cs typeface="Arvo"/>
              <a:sym typeface="Arvo"/>
            </a:endParaRPr>
          </a:p>
        </p:txBody>
      </p:sp>
      <p:sp>
        <p:nvSpPr>
          <p:cNvPr id="1297" name="Google Shape;1297;g2ba857a6522_0_1668"/>
          <p:cNvSpPr txBox="1"/>
          <p:nvPr/>
        </p:nvSpPr>
        <p:spPr>
          <a:xfrm>
            <a:off x="1269271" y="2285581"/>
            <a:ext cx="2065500" cy="7590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Formular </a:t>
            </a:r>
            <a:endParaRPr sz="18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una hipótesis</a:t>
            </a:r>
            <a:endParaRPr sz="1800" b="1" i="0" u="none" strike="noStrike" cap="none">
              <a:solidFill>
                <a:srgbClr val="000000"/>
              </a:solidFill>
              <a:latin typeface="Cabin"/>
              <a:ea typeface="Cabin"/>
              <a:cs typeface="Cabin"/>
              <a:sym typeface="Cabin"/>
            </a:endParaRPr>
          </a:p>
        </p:txBody>
      </p:sp>
      <p:sp>
        <p:nvSpPr>
          <p:cNvPr id="1298" name="Google Shape;1298;g2ba857a6522_0_1668"/>
          <p:cNvSpPr txBox="1"/>
          <p:nvPr/>
        </p:nvSpPr>
        <p:spPr>
          <a:xfrm>
            <a:off x="3076426" y="3452114"/>
            <a:ext cx="2065500" cy="7590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Diseño del</a:t>
            </a:r>
            <a:endParaRPr sz="18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experimento</a:t>
            </a:r>
            <a:endParaRPr sz="1800" b="1" i="0" u="none" strike="noStrike" cap="none">
              <a:solidFill>
                <a:srgbClr val="000000"/>
              </a:solidFill>
              <a:latin typeface="Cabin"/>
              <a:ea typeface="Cabin"/>
              <a:cs typeface="Cabin"/>
              <a:sym typeface="Cabin"/>
            </a:endParaRPr>
          </a:p>
        </p:txBody>
      </p:sp>
      <p:sp>
        <p:nvSpPr>
          <p:cNvPr id="1299" name="Google Shape;1299;g2ba857a6522_0_1668"/>
          <p:cNvSpPr txBox="1"/>
          <p:nvPr/>
        </p:nvSpPr>
        <p:spPr>
          <a:xfrm>
            <a:off x="4744201" y="4482833"/>
            <a:ext cx="2065500" cy="7590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Métricas</a:t>
            </a:r>
            <a:endParaRPr sz="18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Criterio de éxito</a:t>
            </a:r>
            <a:endParaRPr sz="1800" b="1" i="0" u="none" strike="noStrike" cap="none">
              <a:solidFill>
                <a:srgbClr val="000000"/>
              </a:solidFill>
              <a:latin typeface="Cabin"/>
              <a:ea typeface="Cabin"/>
              <a:cs typeface="Cabin"/>
              <a:sym typeface="Cabin"/>
            </a:endParaRPr>
          </a:p>
        </p:txBody>
      </p:sp>
      <p:sp>
        <p:nvSpPr>
          <p:cNvPr id="1300" name="Google Shape;1300;g2ba857a6522_0_1668"/>
          <p:cNvSpPr txBox="1"/>
          <p:nvPr/>
        </p:nvSpPr>
        <p:spPr>
          <a:xfrm>
            <a:off x="6545023" y="5629603"/>
            <a:ext cx="2065500" cy="4818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Resultados</a:t>
            </a:r>
            <a:endParaRPr sz="1800" b="1" i="0" u="none" strike="noStrike" cap="none">
              <a:solidFill>
                <a:srgbClr val="000000"/>
              </a:solidFill>
              <a:latin typeface="Cabin"/>
              <a:ea typeface="Cabin"/>
              <a:cs typeface="Cabin"/>
              <a:sym typeface="Cabin"/>
            </a:endParaRPr>
          </a:p>
        </p:txBody>
      </p:sp>
      <p:sp>
        <p:nvSpPr>
          <p:cNvPr id="1301" name="Google Shape;1301;g2ba857a6522_0_1668"/>
          <p:cNvSpPr txBox="1"/>
          <p:nvPr/>
        </p:nvSpPr>
        <p:spPr>
          <a:xfrm>
            <a:off x="8221183" y="6624126"/>
            <a:ext cx="1530000" cy="4818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Conclusiones</a:t>
            </a:r>
            <a:endParaRPr sz="1800" b="1" i="0" u="none" strike="noStrike" cap="none">
              <a:solidFill>
                <a:srgbClr val="000000"/>
              </a:solidFill>
              <a:latin typeface="Cabin"/>
              <a:ea typeface="Cabin"/>
              <a:cs typeface="Cabin"/>
              <a:sym typeface="Cabin"/>
            </a:endParaRPr>
          </a:p>
        </p:txBody>
      </p:sp>
      <p:pic>
        <p:nvPicPr>
          <p:cNvPr id="1302" name="Google Shape;1302;g2ba857a6522_0_1668"/>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g2ba857a6522_0_1689"/>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sp>
        <p:nvSpPr>
          <p:cNvPr id="1308" name="Google Shape;1308;g2ba857a6522_0_1689"/>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309" name="Google Shape;1309;g2ba857a6522_0_1689"/>
          <p:cNvSpPr/>
          <p:nvPr/>
        </p:nvSpPr>
        <p:spPr>
          <a:xfrm>
            <a:off x="271310" y="1602287"/>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00" b="0" i="0" u="none" strike="noStrike" cap="none">
              <a:solidFill>
                <a:srgbClr val="000000"/>
              </a:solidFill>
              <a:latin typeface="Arial"/>
              <a:ea typeface="Arial"/>
              <a:cs typeface="Arial"/>
              <a:sym typeface="Arial"/>
            </a:endParaRPr>
          </a:p>
        </p:txBody>
      </p:sp>
      <p:sp>
        <p:nvSpPr>
          <p:cNvPr id="1310" name="Google Shape;1310;g2ba857a6522_0_1689"/>
          <p:cNvSpPr txBox="1"/>
          <p:nvPr/>
        </p:nvSpPr>
        <p:spPr>
          <a:xfrm>
            <a:off x="168663" y="2524839"/>
            <a:ext cx="56388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DISEÑO DEL EXPERIMENTO</a:t>
            </a:r>
            <a:r>
              <a:rPr lang="es-CL" sz="1600" b="0" i="1" u="none" strike="noStrike" cap="none">
                <a:solidFill>
                  <a:srgbClr val="000000"/>
                </a:solidFill>
                <a:highlight>
                  <a:srgbClr val="58D091"/>
                </a:highlight>
                <a:latin typeface="Cabin"/>
                <a:ea typeface="Cabin"/>
                <a:cs typeface="Cabin"/>
                <a:sym typeface="Cabin"/>
              </a:rPr>
              <a:t> </a:t>
            </a:r>
            <a:r>
              <a:rPr lang="es-CL" sz="1600" b="0" i="1" u="none" strike="noStrike" cap="none">
                <a:solidFill>
                  <a:srgbClr val="000000"/>
                </a:solidFill>
                <a:latin typeface="Cabin"/>
                <a:ea typeface="Cabin"/>
                <a:cs typeface="Cabin"/>
                <a:sym typeface="Cabin"/>
              </a:rPr>
              <a:t>(Para verificarlo haremos…)</a:t>
            </a:r>
            <a:endParaRPr sz="1600" b="0" i="1" u="none" strike="noStrike" cap="none">
              <a:solidFill>
                <a:srgbClr val="000000"/>
              </a:solidFill>
              <a:latin typeface="Cabin"/>
              <a:ea typeface="Cabin"/>
              <a:cs typeface="Cabin"/>
              <a:sym typeface="Cabin"/>
            </a:endParaRPr>
          </a:p>
        </p:txBody>
      </p:sp>
      <p:sp>
        <p:nvSpPr>
          <p:cNvPr id="1311" name="Google Shape;1311;g2ba857a6522_0_1689"/>
          <p:cNvSpPr/>
          <p:nvPr/>
        </p:nvSpPr>
        <p:spPr>
          <a:xfrm>
            <a:off x="271310" y="2884434"/>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312" name="Google Shape;1312;g2ba857a6522_0_1689"/>
          <p:cNvSpPr txBox="1"/>
          <p:nvPr/>
        </p:nvSpPr>
        <p:spPr>
          <a:xfrm>
            <a:off x="168663" y="3806967"/>
            <a:ext cx="4418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MÉTRICA</a:t>
            </a:r>
            <a:r>
              <a:rPr lang="es-CL" sz="1600" b="1" i="0" u="none" strike="noStrike" cap="none">
                <a:solidFill>
                  <a:srgbClr val="000000"/>
                </a:solidFill>
                <a:latin typeface="Cabin"/>
                <a:ea typeface="Cabin"/>
                <a:cs typeface="Cabin"/>
                <a:sym typeface="Cabin"/>
              </a:rPr>
              <a:t>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313" name="Google Shape;1313;g2ba857a6522_0_1689"/>
          <p:cNvSpPr/>
          <p:nvPr/>
        </p:nvSpPr>
        <p:spPr>
          <a:xfrm>
            <a:off x="271310" y="4166581"/>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314" name="Google Shape;1314;g2ba857a6522_0_1689"/>
          <p:cNvSpPr txBox="1"/>
          <p:nvPr/>
        </p:nvSpPr>
        <p:spPr>
          <a:xfrm>
            <a:off x="168663" y="5089123"/>
            <a:ext cx="468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(se valida o no lo que creíamos…)</a:t>
            </a:r>
            <a:endParaRPr sz="1600" b="0" i="1" u="none" strike="noStrike" cap="none">
              <a:solidFill>
                <a:srgbClr val="000000"/>
              </a:solidFill>
              <a:latin typeface="Cabin"/>
              <a:ea typeface="Cabin"/>
              <a:cs typeface="Cabin"/>
              <a:sym typeface="Cabin"/>
            </a:endParaRPr>
          </a:p>
        </p:txBody>
      </p:sp>
      <p:sp>
        <p:nvSpPr>
          <p:cNvPr id="1315" name="Google Shape;1315;g2ba857a6522_0_1689"/>
          <p:cNvSpPr/>
          <p:nvPr/>
        </p:nvSpPr>
        <p:spPr>
          <a:xfrm>
            <a:off x="271310" y="5448728"/>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highlight>
                <a:srgbClr val="EBF58B"/>
              </a:highlight>
              <a:latin typeface="Cabin"/>
              <a:ea typeface="Cabin"/>
              <a:cs typeface="Cabin"/>
              <a:sym typeface="Cabin"/>
            </a:endParaRPr>
          </a:p>
        </p:txBody>
      </p:sp>
      <p:sp>
        <p:nvSpPr>
          <p:cNvPr id="1316" name="Google Shape;1316;g2ba857a6522_0_1689"/>
          <p:cNvSpPr txBox="1"/>
          <p:nvPr/>
        </p:nvSpPr>
        <p:spPr>
          <a:xfrm>
            <a:off x="168663" y="6371269"/>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(lo que aprendimos fue…)</a:t>
            </a:r>
            <a:endParaRPr sz="1600" b="0" i="1" u="none" strike="noStrike" cap="none">
              <a:solidFill>
                <a:srgbClr val="000000"/>
              </a:solidFill>
              <a:latin typeface="Cabin"/>
              <a:ea typeface="Cabin"/>
              <a:cs typeface="Cabin"/>
              <a:sym typeface="Cabin"/>
            </a:endParaRPr>
          </a:p>
        </p:txBody>
      </p:sp>
      <p:sp>
        <p:nvSpPr>
          <p:cNvPr id="1317" name="Google Shape;1317;g2ba857a6522_0_1689"/>
          <p:cNvSpPr/>
          <p:nvPr/>
        </p:nvSpPr>
        <p:spPr>
          <a:xfrm>
            <a:off x="271310" y="6730875"/>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318" name="Google Shape;1318;g2ba857a6522_0_1689"/>
          <p:cNvSpPr txBox="1"/>
          <p:nvPr/>
        </p:nvSpPr>
        <p:spPr>
          <a:xfrm>
            <a:off x="172865" y="410561"/>
            <a:ext cx="8199000" cy="7479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EXPERIMENTANDO CON LA SOLUCIÓN</a:t>
            </a:r>
            <a:endParaRPr sz="1600" b="0" i="0" u="none" strike="noStrike" cap="none">
              <a:solidFill>
                <a:srgbClr val="000000"/>
              </a:solidFill>
              <a:latin typeface="Arvo"/>
              <a:ea typeface="Arvo"/>
              <a:cs typeface="Arvo"/>
              <a:sym typeface="Arv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g2ba857a6522_0_1720"/>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sp>
        <p:nvSpPr>
          <p:cNvPr id="1341" name="Google Shape;1341;g2ba857a6522_0_1720"/>
          <p:cNvSpPr txBox="1"/>
          <p:nvPr/>
        </p:nvSpPr>
        <p:spPr>
          <a:xfrm>
            <a:off x="-1519809" y="4723539"/>
            <a:ext cx="32952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342" name="Google Shape;1342;g2ba857a6522_0_1720"/>
          <p:cNvSpPr txBox="1">
            <a:spLocks noGrp="1"/>
          </p:cNvSpPr>
          <p:nvPr>
            <p:ph type="title" idx="4294967295"/>
          </p:nvPr>
        </p:nvSpPr>
        <p:spPr>
          <a:xfrm>
            <a:off x="369263" y="1362550"/>
            <a:ext cx="9288000" cy="347100"/>
          </a:xfrm>
          <a:prstGeom prst="rect">
            <a:avLst/>
          </a:prstGeom>
          <a:noFill/>
          <a:ln>
            <a:noFill/>
          </a:ln>
        </p:spPr>
        <p:txBody>
          <a:bodyPr spcFirstLastPara="1" wrap="square" lIns="101350" tIns="50650" rIns="101350" bIns="50650" anchor="t" anchorCtr="0">
            <a:noAutofit/>
          </a:bodyPr>
          <a:lstStyle/>
          <a:p>
            <a:pPr marL="0" lvl="0" indent="0" algn="l" rtl="0">
              <a:lnSpc>
                <a:spcPct val="100000"/>
              </a:lnSpc>
              <a:spcBef>
                <a:spcPts val="0"/>
              </a:spcBef>
              <a:spcAft>
                <a:spcPts val="0"/>
              </a:spcAft>
              <a:buClr>
                <a:srgbClr val="000000"/>
              </a:buClr>
              <a:buSzPts val="1800"/>
              <a:buNone/>
            </a:pPr>
            <a:r>
              <a:rPr lang="es-CL" sz="1600">
                <a:solidFill>
                  <a:srgbClr val="000000"/>
                </a:solidFill>
                <a:latin typeface="Calibri"/>
                <a:ea typeface="Calibri"/>
                <a:cs typeface="Calibri"/>
                <a:sym typeface="Calibri"/>
              </a:rPr>
              <a:t>Adjuntar evidencia de entrevistas (audios, grabaciones o transcripción, fotografías). </a:t>
            </a:r>
            <a:endParaRPr sz="1300" b="0" i="0" u="none" strike="noStrike" cap="none">
              <a:solidFill>
                <a:srgbClr val="000000"/>
              </a:solidFill>
              <a:latin typeface="Arial"/>
              <a:ea typeface="Arial"/>
              <a:cs typeface="Arial"/>
              <a:sym typeface="Arial"/>
            </a:endParaRPr>
          </a:p>
        </p:txBody>
      </p:sp>
      <p:sp>
        <p:nvSpPr>
          <p:cNvPr id="1343" name="Google Shape;1343;g2ba857a6522_0_1720"/>
          <p:cNvSpPr/>
          <p:nvPr/>
        </p:nvSpPr>
        <p:spPr>
          <a:xfrm>
            <a:off x="271310" y="1978366"/>
            <a:ext cx="9558300" cy="51936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highlight>
                <a:srgbClr val="EBF58B"/>
              </a:highlight>
              <a:latin typeface="Cabin"/>
              <a:ea typeface="Cabin"/>
              <a:cs typeface="Cabin"/>
              <a:sym typeface="Cabin"/>
            </a:endParaRPr>
          </a:p>
        </p:txBody>
      </p:sp>
      <p:pic>
        <p:nvPicPr>
          <p:cNvPr id="1344" name="Google Shape;1344;g2ba857a6522_0_1720"/>
          <p:cNvPicPr preferRelativeResize="0"/>
          <p:nvPr/>
        </p:nvPicPr>
        <p:blipFill rotWithShape="1">
          <a:blip r:embed="rId3">
            <a:alphaModFix/>
          </a:blip>
          <a:srcRect/>
          <a:stretch/>
        </p:blipFill>
        <p:spPr>
          <a:xfrm>
            <a:off x="755579" y="3546400"/>
            <a:ext cx="2669914" cy="2002430"/>
          </a:xfrm>
          <a:prstGeom prst="rect">
            <a:avLst/>
          </a:prstGeom>
          <a:noFill/>
          <a:ln>
            <a:noFill/>
          </a:ln>
        </p:spPr>
      </p:pic>
      <p:pic>
        <p:nvPicPr>
          <p:cNvPr id="1345" name="Google Shape;1345;g2ba857a6522_0_1720"/>
          <p:cNvPicPr preferRelativeResize="0"/>
          <p:nvPr/>
        </p:nvPicPr>
        <p:blipFill rotWithShape="1">
          <a:blip r:embed="rId4">
            <a:alphaModFix/>
          </a:blip>
          <a:srcRect/>
          <a:stretch/>
        </p:blipFill>
        <p:spPr>
          <a:xfrm>
            <a:off x="7376021" y="2937868"/>
            <a:ext cx="1813253" cy="3186943"/>
          </a:xfrm>
          <a:prstGeom prst="rect">
            <a:avLst/>
          </a:prstGeom>
          <a:noFill/>
          <a:ln>
            <a:noFill/>
          </a:ln>
        </p:spPr>
      </p:pic>
      <p:sp>
        <p:nvSpPr>
          <p:cNvPr id="1346" name="Google Shape;1346;g2ba857a6522_0_1720"/>
          <p:cNvSpPr txBox="1"/>
          <p:nvPr/>
        </p:nvSpPr>
        <p:spPr>
          <a:xfrm>
            <a:off x="283201" y="348846"/>
            <a:ext cx="8199000" cy="7479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000000"/>
              </a:buClr>
              <a:buSzPts val="2400"/>
              <a:buFont typeface="Arial"/>
              <a:buNone/>
            </a:pPr>
            <a:r>
              <a:rPr lang="es-CL" sz="2400" b="1" i="0" u="none" strike="noStrike" cap="none">
                <a:solidFill>
                  <a:srgbClr val="3B3B3B"/>
                </a:solidFill>
                <a:highlight>
                  <a:srgbClr val="C4E1D2"/>
                </a:highlight>
                <a:latin typeface="Arvo"/>
                <a:ea typeface="Arvo"/>
                <a:cs typeface="Arvo"/>
                <a:sym typeface="Arvo"/>
              </a:rPr>
              <a:t>EJEMPLO</a:t>
            </a:r>
            <a:r>
              <a:rPr lang="es-CL" sz="2700" b="0" i="0" u="none" strike="noStrike" cap="none">
                <a:solidFill>
                  <a:srgbClr val="FFFFFF"/>
                </a:solidFill>
                <a:latin typeface="Arvo"/>
                <a:ea typeface="Arvo"/>
                <a:cs typeface="Arvo"/>
                <a:sym typeface="Arvo"/>
              </a:rPr>
              <a:t> </a:t>
            </a:r>
            <a:r>
              <a:rPr lang="es-CL" sz="2400" b="1" i="0" u="none" strike="noStrike" cap="none">
                <a:solidFill>
                  <a:srgbClr val="000000"/>
                </a:solidFill>
                <a:latin typeface="Arvo"/>
                <a:ea typeface="Arvo"/>
                <a:cs typeface="Arvo"/>
                <a:sym typeface="Arvo"/>
              </a:rPr>
              <a:t>EXPERIMENTACIÓN</a:t>
            </a:r>
            <a:endParaRPr sz="1600" b="0" i="0" u="none" strike="noStrike" cap="none">
              <a:solidFill>
                <a:srgbClr val="000000"/>
              </a:solidFill>
              <a:latin typeface="Arvo"/>
              <a:ea typeface="Arvo"/>
              <a:cs typeface="Arvo"/>
              <a:sym typeface="Arvo"/>
            </a:endParaRPr>
          </a:p>
        </p:txBody>
      </p:sp>
      <p:pic>
        <p:nvPicPr>
          <p:cNvPr id="1347" name="Google Shape;1347;g2ba857a6522_0_1720"/>
          <p:cNvPicPr preferRelativeResize="0"/>
          <p:nvPr/>
        </p:nvPicPr>
        <p:blipFill rotWithShape="1">
          <a:blip r:embed="rId5">
            <a:alphaModFix/>
          </a:blip>
          <a:srcRect/>
          <a:stretch/>
        </p:blipFill>
        <p:spPr>
          <a:xfrm>
            <a:off x="4006285" y="2320853"/>
            <a:ext cx="2669914" cy="2003682"/>
          </a:xfrm>
          <a:prstGeom prst="rect">
            <a:avLst/>
          </a:prstGeom>
          <a:noFill/>
          <a:ln>
            <a:noFill/>
          </a:ln>
        </p:spPr>
      </p:pic>
      <p:pic>
        <p:nvPicPr>
          <p:cNvPr id="1348" name="Google Shape;1348;g2ba857a6522_0_1720"/>
          <p:cNvPicPr preferRelativeResize="0"/>
          <p:nvPr/>
        </p:nvPicPr>
        <p:blipFill rotWithShape="1">
          <a:blip r:embed="rId6">
            <a:alphaModFix/>
          </a:blip>
          <a:srcRect/>
          <a:stretch/>
        </p:blipFill>
        <p:spPr>
          <a:xfrm>
            <a:off x="3874193" y="4783665"/>
            <a:ext cx="2934115" cy="20024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8"/>
          <p:cNvSpPr txBox="1"/>
          <p:nvPr/>
        </p:nvSpPr>
        <p:spPr>
          <a:xfrm>
            <a:off x="1649543" y="2232629"/>
            <a:ext cx="6744900" cy="175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i="0" u="none" strike="noStrike" cap="none">
                <a:solidFill>
                  <a:schemeClr val="dk1"/>
                </a:solidFill>
                <a:highlight>
                  <a:srgbClr val="8AD9E4"/>
                </a:highlight>
                <a:latin typeface="Cabin"/>
                <a:ea typeface="Cabin"/>
                <a:cs typeface="Cabin"/>
                <a:sym typeface="Cabin"/>
              </a:rPr>
              <a:t>¿Qué compromisos adquiero para desarrollar la capacidad creativa?</a:t>
            </a:r>
            <a:endParaRPr sz="3600" b="1" i="0" u="none" strike="noStrike" cap="none">
              <a:solidFill>
                <a:schemeClr val="dk1"/>
              </a:solidFill>
              <a:highlight>
                <a:srgbClr val="8AD9E4"/>
              </a:highlight>
              <a:latin typeface="Cabin"/>
              <a:ea typeface="Cabin"/>
              <a:cs typeface="Cabin"/>
              <a:sym typeface="Cabin"/>
            </a:endParaRPr>
          </a:p>
        </p:txBody>
      </p:sp>
      <p:pic>
        <p:nvPicPr>
          <p:cNvPr id="290" name="Google Shape;290;p8" descr="Compromiso - Iconos gratis de personas"/>
          <p:cNvPicPr preferRelativeResize="0"/>
          <p:nvPr/>
        </p:nvPicPr>
        <p:blipFill rotWithShape="1">
          <a:blip r:embed="rId3">
            <a:alphaModFix/>
          </a:blip>
          <a:srcRect/>
          <a:stretch/>
        </p:blipFill>
        <p:spPr>
          <a:xfrm>
            <a:off x="4170584" y="3870001"/>
            <a:ext cx="1675903" cy="1675903"/>
          </a:xfrm>
          <a:prstGeom prst="rect">
            <a:avLst/>
          </a:prstGeom>
          <a:noFill/>
          <a:ln>
            <a:noFill/>
          </a:ln>
        </p:spPr>
      </p:pic>
      <p:pic>
        <p:nvPicPr>
          <p:cNvPr id="291" name="Google Shape;291;p8"/>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g2ba857a6522_0_1748"/>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sp>
        <p:nvSpPr>
          <p:cNvPr id="1371" name="Google Shape;1371;g2ba857a6522_0_1748"/>
          <p:cNvSpPr txBox="1"/>
          <p:nvPr/>
        </p:nvSpPr>
        <p:spPr>
          <a:xfrm>
            <a:off x="283201" y="348846"/>
            <a:ext cx="8199000" cy="7479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000000"/>
              </a:buClr>
              <a:buSzPts val="2400"/>
              <a:buFont typeface="Arial"/>
              <a:buNone/>
            </a:pPr>
            <a:r>
              <a:rPr lang="es-CL" sz="2400" b="1" i="0" u="none" strike="noStrike" cap="none">
                <a:solidFill>
                  <a:srgbClr val="3B3B3B"/>
                </a:solidFill>
                <a:highlight>
                  <a:srgbClr val="C4E1D2"/>
                </a:highlight>
                <a:latin typeface="Arvo"/>
                <a:ea typeface="Arvo"/>
                <a:cs typeface="Arvo"/>
                <a:sym typeface="Arvo"/>
              </a:rPr>
              <a:t>EJEMPLO</a:t>
            </a:r>
            <a:r>
              <a:rPr lang="es-CL" sz="2700" b="0" i="0" u="none" strike="noStrike" cap="none">
                <a:solidFill>
                  <a:srgbClr val="FFFFFF"/>
                </a:solidFill>
                <a:latin typeface="Arvo"/>
                <a:ea typeface="Arvo"/>
                <a:cs typeface="Arvo"/>
                <a:sym typeface="Arvo"/>
              </a:rPr>
              <a:t> </a:t>
            </a:r>
            <a:r>
              <a:rPr lang="es-CL" sz="2400" b="1" i="0" u="none" strike="noStrike" cap="none">
                <a:solidFill>
                  <a:srgbClr val="000000"/>
                </a:solidFill>
                <a:latin typeface="Arvo"/>
                <a:ea typeface="Arvo"/>
                <a:cs typeface="Arvo"/>
                <a:sym typeface="Arvo"/>
              </a:rPr>
              <a:t>EXPERIMENTACIÓN</a:t>
            </a:r>
            <a:endParaRPr sz="1600" b="0" i="0" u="none" strike="noStrike" cap="none">
              <a:solidFill>
                <a:srgbClr val="000000"/>
              </a:solidFill>
              <a:latin typeface="Arvo"/>
              <a:ea typeface="Arvo"/>
              <a:cs typeface="Arvo"/>
              <a:sym typeface="Arvo"/>
            </a:endParaRPr>
          </a:p>
        </p:txBody>
      </p:sp>
      <p:sp>
        <p:nvSpPr>
          <p:cNvPr id="1372" name="Google Shape;1372;g2ba857a6522_0_1748"/>
          <p:cNvSpPr txBox="1"/>
          <p:nvPr/>
        </p:nvSpPr>
        <p:spPr>
          <a:xfrm>
            <a:off x="283201" y="1128021"/>
            <a:ext cx="3819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373" name="Google Shape;1373;g2ba857a6522_0_1748"/>
          <p:cNvSpPr/>
          <p:nvPr/>
        </p:nvSpPr>
        <p:spPr>
          <a:xfrm>
            <a:off x="382802" y="1486075"/>
            <a:ext cx="9274500" cy="367500"/>
          </a:xfrm>
          <a:prstGeom prst="rect">
            <a:avLst/>
          </a:prstGeom>
          <a:solidFill>
            <a:srgbClr val="C4E1D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6000"/>
              </a:lnSpc>
              <a:spcBef>
                <a:spcPts val="0"/>
              </a:spcBef>
              <a:spcAft>
                <a:spcPts val="0"/>
              </a:spcAft>
              <a:buClr>
                <a:srgbClr val="000000"/>
              </a:buClr>
              <a:buSzPts val="1800"/>
              <a:buFont typeface="Arial"/>
              <a:buNone/>
            </a:pPr>
            <a:r>
              <a:rPr lang="es-CL" sz="1600" b="0" i="0" u="none" strike="noStrike" cap="none">
                <a:solidFill>
                  <a:srgbClr val="000000"/>
                </a:solidFill>
                <a:highlight>
                  <a:srgbClr val="EBF58B"/>
                </a:highlight>
                <a:latin typeface="Cabin"/>
                <a:ea typeface="Cabin"/>
                <a:cs typeface="Cabin"/>
                <a:sym typeface="Cabin"/>
              </a:rPr>
              <a:t>Creemos que las personas con discapacidad motora se interesarán en usar nuestra prótesis. </a:t>
            </a:r>
            <a:endParaRPr sz="1600" b="0" i="0" u="none" strike="noStrike" cap="none">
              <a:solidFill>
                <a:srgbClr val="000000"/>
              </a:solidFill>
              <a:highlight>
                <a:srgbClr val="EBF58B"/>
              </a:highlight>
              <a:latin typeface="Cabin"/>
              <a:ea typeface="Cabin"/>
              <a:cs typeface="Cabin"/>
              <a:sym typeface="Cabin"/>
            </a:endParaRPr>
          </a:p>
        </p:txBody>
      </p:sp>
      <p:sp>
        <p:nvSpPr>
          <p:cNvPr id="1374" name="Google Shape;1374;g2ba857a6522_0_1748"/>
          <p:cNvSpPr txBox="1"/>
          <p:nvPr/>
        </p:nvSpPr>
        <p:spPr>
          <a:xfrm>
            <a:off x="283201" y="1810742"/>
            <a:ext cx="54714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DISEÑO DEL EXPERIMENTO</a:t>
            </a:r>
            <a:r>
              <a:rPr lang="es-CL" sz="1600" b="0" i="1" u="none" strike="noStrike" cap="none">
                <a:solidFill>
                  <a:srgbClr val="000000"/>
                </a:solidFill>
                <a:latin typeface="Cabin"/>
                <a:ea typeface="Cabin"/>
                <a:cs typeface="Cabin"/>
                <a:sym typeface="Cabin"/>
              </a:rPr>
              <a:t> (Para verificarlo haremos…)</a:t>
            </a:r>
            <a:endParaRPr sz="1600" b="0" i="1" u="none" strike="noStrike" cap="none">
              <a:solidFill>
                <a:srgbClr val="000000"/>
              </a:solidFill>
              <a:latin typeface="Cabin"/>
              <a:ea typeface="Cabin"/>
              <a:cs typeface="Cabin"/>
              <a:sym typeface="Cabin"/>
            </a:endParaRPr>
          </a:p>
        </p:txBody>
      </p:sp>
      <p:sp>
        <p:nvSpPr>
          <p:cNvPr id="1375" name="Google Shape;1375;g2ba857a6522_0_1748"/>
          <p:cNvSpPr/>
          <p:nvPr/>
        </p:nvSpPr>
        <p:spPr>
          <a:xfrm>
            <a:off x="382802" y="2178127"/>
            <a:ext cx="9274500" cy="1824300"/>
          </a:xfrm>
          <a:prstGeom prst="rect">
            <a:avLst/>
          </a:prstGeom>
          <a:solidFill>
            <a:srgbClr val="C4E1D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highlight>
                  <a:srgbClr val="EBF58B"/>
                </a:highlight>
                <a:latin typeface="Cabin"/>
                <a:ea typeface="Cabin"/>
                <a:cs typeface="Cabin"/>
                <a:sym typeface="Cabin"/>
              </a:rPr>
              <a:t>Para verificar lo anterior llevaremos a cabo la siguiente prueba.</a:t>
            </a:r>
            <a:endParaRPr sz="1600" b="0" i="0" u="none" strike="noStrike" cap="none">
              <a:solidFill>
                <a:srgbClr val="000000"/>
              </a:solidFill>
              <a:highlight>
                <a:srgbClr val="EBF58B"/>
              </a:highlight>
              <a:latin typeface="Cabin"/>
              <a:ea typeface="Cabin"/>
              <a:cs typeface="Cabin"/>
              <a:sym typeface="Cabin"/>
            </a:endParaRPr>
          </a:p>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EBF58B"/>
                </a:highlight>
                <a:latin typeface="Cabin"/>
                <a:ea typeface="Cabin"/>
                <a:cs typeface="Cabin"/>
                <a:sym typeface="Cabin"/>
              </a:rPr>
              <a:t>ALTERNATIVA A</a:t>
            </a:r>
            <a:r>
              <a:rPr lang="es-CL" sz="1600" b="0" i="0" u="none" strike="noStrike" cap="none">
                <a:solidFill>
                  <a:srgbClr val="000000"/>
                </a:solidFill>
                <a:highlight>
                  <a:srgbClr val="EBF58B"/>
                </a:highlight>
                <a:latin typeface="Cabin"/>
                <a:ea typeface="Cabin"/>
                <a:cs typeface="Cabin"/>
                <a:sym typeface="Cabin"/>
              </a:rPr>
              <a:t>: Realizar 5 entrevistas mostrando el prototipo a personas con discapacidad motora para ver si estarían dispuestas a usarlo. </a:t>
            </a:r>
            <a:endParaRPr sz="1600" b="0" i="0" u="none" strike="noStrike" cap="none">
              <a:solidFill>
                <a:srgbClr val="000000"/>
              </a:solidFill>
              <a:highlight>
                <a:srgbClr val="EBF58B"/>
              </a:highlight>
              <a:latin typeface="Cabin"/>
              <a:ea typeface="Cabin"/>
              <a:cs typeface="Cabin"/>
              <a:sym typeface="Cabin"/>
            </a:endParaRPr>
          </a:p>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EBF58B"/>
                </a:highlight>
                <a:latin typeface="Cabin"/>
                <a:ea typeface="Cabin"/>
                <a:cs typeface="Cabin"/>
                <a:sym typeface="Cabin"/>
              </a:rPr>
              <a:t>ALTERNATIVA B</a:t>
            </a:r>
            <a:r>
              <a:rPr lang="es-CL" sz="1600" b="0" i="0" u="none" strike="noStrike" cap="none">
                <a:solidFill>
                  <a:srgbClr val="000000"/>
                </a:solidFill>
                <a:highlight>
                  <a:srgbClr val="EBF58B"/>
                </a:highlight>
                <a:latin typeface="Cabin"/>
                <a:ea typeface="Cabin"/>
                <a:cs typeface="Cabin"/>
                <a:sym typeface="Cabin"/>
              </a:rPr>
              <a:t>: Realizar 5 entrevistas mostrando el prototipo a personas expertas en el tema de la discapacidad motora (kinesiólogos, otros) </a:t>
            </a:r>
            <a:endParaRPr sz="1600" b="0" i="0" u="none" strike="noStrike" cap="none">
              <a:solidFill>
                <a:srgbClr val="000000"/>
              </a:solidFill>
              <a:highlight>
                <a:srgbClr val="EBF58B"/>
              </a:highlight>
              <a:latin typeface="Cabin"/>
              <a:ea typeface="Cabin"/>
              <a:cs typeface="Cabin"/>
              <a:sym typeface="Cabi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highlight>
                <a:srgbClr val="EBF58B"/>
              </a:highlight>
              <a:latin typeface="Cabin"/>
              <a:ea typeface="Cabin"/>
              <a:cs typeface="Cabin"/>
              <a:sym typeface="Cabin"/>
            </a:endParaRPr>
          </a:p>
        </p:txBody>
      </p:sp>
      <p:sp>
        <p:nvSpPr>
          <p:cNvPr id="1376" name="Google Shape;1376;g2ba857a6522_0_1748"/>
          <p:cNvSpPr txBox="1"/>
          <p:nvPr/>
        </p:nvSpPr>
        <p:spPr>
          <a:xfrm>
            <a:off x="283201" y="3941492"/>
            <a:ext cx="42867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MÉTRICA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377" name="Google Shape;1377;g2ba857a6522_0_1748"/>
          <p:cNvSpPr/>
          <p:nvPr/>
        </p:nvSpPr>
        <p:spPr>
          <a:xfrm>
            <a:off x="382802" y="4274941"/>
            <a:ext cx="9274500" cy="878400"/>
          </a:xfrm>
          <a:prstGeom prst="rect">
            <a:avLst/>
          </a:prstGeom>
          <a:solidFill>
            <a:srgbClr val="C4E1D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CL" sz="1600" b="1" i="0" u="none" strike="noStrike" cap="none">
                <a:solidFill>
                  <a:schemeClr val="dk1"/>
                </a:solidFill>
                <a:highlight>
                  <a:srgbClr val="EBF58B"/>
                </a:highlight>
                <a:latin typeface="Cabin"/>
                <a:ea typeface="Cabin"/>
                <a:cs typeface="Cabin"/>
                <a:sym typeface="Cabin"/>
              </a:rPr>
              <a:t>Los datos que mediremos con el experimento son…</a:t>
            </a:r>
            <a:endParaRPr sz="1600" b="1" i="0" u="none" strike="noStrike" cap="none">
              <a:solidFill>
                <a:schemeClr val="dk1"/>
              </a:solidFill>
              <a:highlight>
                <a:srgbClr val="EBF58B"/>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highlight>
                  <a:srgbClr val="EBF58B"/>
                </a:highlight>
                <a:latin typeface="Cabin"/>
                <a:ea typeface="Cabin"/>
                <a:cs typeface="Cabin"/>
                <a:sym typeface="Cabin"/>
              </a:rPr>
              <a:t>Cantidad de personas que estarían interesads en usar el producto </a:t>
            </a:r>
            <a:endParaRPr sz="1600" b="0" i="0" u="none" strike="noStrike" cap="none">
              <a:solidFill>
                <a:schemeClr val="dk1"/>
              </a:solidFill>
              <a:highlight>
                <a:srgbClr val="EBF58B"/>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highlight>
                  <a:srgbClr val="EBF58B"/>
                </a:highlight>
                <a:latin typeface="Cabin"/>
                <a:ea typeface="Cabin"/>
                <a:cs typeface="Cabin"/>
                <a:sym typeface="Cabin"/>
              </a:rPr>
              <a:t>Criterio de éxito es: 4 de 5 personas entrevistadas estarían dispuestas a usarlo. </a:t>
            </a:r>
            <a:endParaRPr sz="1600" b="0" i="0" u="none" strike="noStrike" cap="none">
              <a:solidFill>
                <a:schemeClr val="dk1"/>
              </a:solidFill>
              <a:highlight>
                <a:srgbClr val="EBF58B"/>
              </a:highlight>
              <a:latin typeface="Cabin"/>
              <a:ea typeface="Cabin"/>
              <a:cs typeface="Cabin"/>
              <a:sym typeface="Cabin"/>
            </a:endParaRPr>
          </a:p>
        </p:txBody>
      </p:sp>
      <p:sp>
        <p:nvSpPr>
          <p:cNvPr id="1378" name="Google Shape;1378;g2ba857a6522_0_1748"/>
          <p:cNvSpPr txBox="1"/>
          <p:nvPr/>
        </p:nvSpPr>
        <p:spPr>
          <a:xfrm>
            <a:off x="283201" y="5107128"/>
            <a:ext cx="4544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(colocamos los resultados obtenidos)</a:t>
            </a:r>
            <a:endParaRPr sz="1600" b="0" i="1" u="none" strike="noStrike" cap="none">
              <a:solidFill>
                <a:srgbClr val="000000"/>
              </a:solidFill>
              <a:latin typeface="Cabin"/>
              <a:ea typeface="Cabin"/>
              <a:cs typeface="Cabin"/>
              <a:sym typeface="Cabin"/>
            </a:endParaRPr>
          </a:p>
        </p:txBody>
      </p:sp>
      <p:sp>
        <p:nvSpPr>
          <p:cNvPr id="1379" name="Google Shape;1379;g2ba857a6522_0_1748"/>
          <p:cNvSpPr/>
          <p:nvPr/>
        </p:nvSpPr>
        <p:spPr>
          <a:xfrm>
            <a:off x="382802" y="5465183"/>
            <a:ext cx="9274500" cy="607200"/>
          </a:xfrm>
          <a:prstGeom prst="rect">
            <a:avLst/>
          </a:prstGeom>
          <a:solidFill>
            <a:srgbClr val="C4E1D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highlight>
                  <a:srgbClr val="EBF58B"/>
                </a:highlight>
                <a:latin typeface="Cabin"/>
                <a:ea typeface="Cabin"/>
                <a:cs typeface="Cabin"/>
                <a:sym typeface="Cabin"/>
              </a:rPr>
              <a:t>Finalmente realizamos 5 entrevistas, una a una persona con discapacidad y 4 a expertos. El resultado fue que 5 de 5 entrevistados se interesarían en usar la prótesis y/o la recomendarían. La hipótesis se ACEPTA. </a:t>
            </a:r>
            <a:endParaRPr sz="1600" b="0" i="0" u="none" strike="noStrike" cap="none">
              <a:solidFill>
                <a:schemeClr val="dk1"/>
              </a:solidFill>
              <a:highlight>
                <a:srgbClr val="EBF58B"/>
              </a:highlight>
              <a:latin typeface="Cabin"/>
              <a:ea typeface="Cabin"/>
              <a:cs typeface="Cabin"/>
              <a:sym typeface="Cabin"/>
            </a:endParaRPr>
          </a:p>
        </p:txBody>
      </p:sp>
      <p:sp>
        <p:nvSpPr>
          <p:cNvPr id="1380" name="Google Shape;1380;g2ba857a6522_0_1748"/>
          <p:cNvSpPr txBox="1"/>
          <p:nvPr/>
        </p:nvSpPr>
        <p:spPr>
          <a:xfrm>
            <a:off x="283201" y="6046861"/>
            <a:ext cx="59094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(reflexionamos en torno a los resultados)</a:t>
            </a:r>
            <a:endParaRPr sz="1600" b="0" i="1" u="none" strike="noStrike" cap="none">
              <a:solidFill>
                <a:srgbClr val="000000"/>
              </a:solidFill>
              <a:latin typeface="Cabin"/>
              <a:ea typeface="Cabin"/>
              <a:cs typeface="Cabin"/>
              <a:sym typeface="Cabin"/>
            </a:endParaRPr>
          </a:p>
        </p:txBody>
      </p:sp>
      <p:sp>
        <p:nvSpPr>
          <p:cNvPr id="1381" name="Google Shape;1381;g2ba857a6522_0_1748"/>
          <p:cNvSpPr/>
          <p:nvPr/>
        </p:nvSpPr>
        <p:spPr>
          <a:xfrm>
            <a:off x="372657" y="6498530"/>
            <a:ext cx="9274500" cy="1029300"/>
          </a:xfrm>
          <a:prstGeom prst="rect">
            <a:avLst/>
          </a:prstGeom>
          <a:solidFill>
            <a:srgbClr val="C4E1D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highlight>
                  <a:srgbClr val="EBF58B"/>
                </a:highlight>
                <a:latin typeface="Cabin"/>
                <a:ea typeface="Cabin"/>
                <a:cs typeface="Cabin"/>
                <a:sym typeface="Cabin"/>
              </a:rPr>
              <a:t>Las personas valoran la idea porque es una prótesis útil para la vida cotidiana y económica, estaría al alcance de todos, incluso se puede fabricar en la casa. </a:t>
            </a:r>
            <a:endParaRPr sz="1600" b="0" i="0" u="none" strike="noStrike" cap="none">
              <a:solidFill>
                <a:schemeClr val="dk1"/>
              </a:solidFill>
              <a:highlight>
                <a:srgbClr val="EBF58B"/>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highlight>
                  <a:srgbClr val="EBF58B"/>
                </a:highlight>
                <a:latin typeface="Cabin"/>
                <a:ea typeface="Cabin"/>
                <a:cs typeface="Cabin"/>
                <a:sym typeface="Cabin"/>
              </a:rPr>
              <a:t>Algunas sugerencias que nos dieron fue mejorar el mecanismo para sostener el objeto en la tapa, para que quede más firme. </a:t>
            </a:r>
            <a:endParaRPr sz="1600" b="0" i="0" u="none" strike="noStrike" cap="none">
              <a:solidFill>
                <a:schemeClr val="dk1"/>
              </a:solidFill>
              <a:highlight>
                <a:srgbClr val="EBF58B"/>
              </a:highlight>
              <a:latin typeface="Cabin"/>
              <a:ea typeface="Cabin"/>
              <a:cs typeface="Cabin"/>
              <a:sym typeface="Cabi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g2ba857a6522_0_1763"/>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387" name="Google Shape;1387;g2ba857a6522_0_1763"/>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388" name="Google Shape;1388;g2ba857a6522_0_1763"/>
          <p:cNvSpPr txBox="1"/>
          <p:nvPr/>
        </p:nvSpPr>
        <p:spPr>
          <a:xfrm>
            <a:off x="2667471" y="6675863"/>
            <a:ext cx="582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bin"/>
              <a:ea typeface="Cabin"/>
              <a:cs typeface="Cabin"/>
              <a:sym typeface="Cabin"/>
            </a:endParaRPr>
          </a:p>
        </p:txBody>
      </p:sp>
      <p:sp>
        <p:nvSpPr>
          <p:cNvPr id="1389" name="Google Shape;1389;g2ba857a6522_0_1763"/>
          <p:cNvSpPr txBox="1"/>
          <p:nvPr/>
        </p:nvSpPr>
        <p:spPr>
          <a:xfrm>
            <a:off x="3240025" y="6484535"/>
            <a:ext cx="3801300" cy="5895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bin"/>
              <a:ea typeface="Cabin"/>
              <a:cs typeface="Cabin"/>
              <a:sym typeface="Cabin"/>
            </a:endParaRPr>
          </a:p>
        </p:txBody>
      </p:sp>
      <p:sp>
        <p:nvSpPr>
          <p:cNvPr id="1390" name="Google Shape;1390;g2ba857a6522_0_1763"/>
          <p:cNvSpPr txBox="1"/>
          <p:nvPr/>
        </p:nvSpPr>
        <p:spPr>
          <a:xfrm>
            <a:off x="188572" y="5933887"/>
            <a:ext cx="9736800" cy="6615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es-CL" sz="4200" b="0" i="0" u="none" strike="noStrike" cap="none">
                <a:solidFill>
                  <a:srgbClr val="000000"/>
                </a:solidFill>
                <a:highlight>
                  <a:srgbClr val="C4E1D2"/>
                </a:highlight>
                <a:latin typeface="Arvo"/>
                <a:ea typeface="Arvo"/>
                <a:cs typeface="Arvo"/>
                <a:sym typeface="Arvo"/>
              </a:rPr>
              <a:t>ACTIVIDAD</a:t>
            </a:r>
            <a:endParaRPr sz="4200" b="1" i="0" u="none" strike="noStrike" cap="none">
              <a:solidFill>
                <a:srgbClr val="000000"/>
              </a:solidFill>
              <a:highlight>
                <a:srgbClr val="C4E1D2"/>
              </a:highlight>
              <a:latin typeface="Arvo"/>
              <a:ea typeface="Arvo"/>
              <a:cs typeface="Arvo"/>
              <a:sym typeface="Arvo"/>
            </a:endParaRPr>
          </a:p>
        </p:txBody>
      </p:sp>
      <p:sp>
        <p:nvSpPr>
          <p:cNvPr id="1391" name="Google Shape;1391;g2ba857a6522_0_1763"/>
          <p:cNvSpPr txBox="1"/>
          <p:nvPr/>
        </p:nvSpPr>
        <p:spPr>
          <a:xfrm>
            <a:off x="1601531" y="6484535"/>
            <a:ext cx="7027500" cy="5895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s-CL" sz="2500" b="0" i="0" u="none" strike="noStrike" cap="none">
                <a:solidFill>
                  <a:srgbClr val="000000"/>
                </a:solidFill>
                <a:latin typeface="Cabin"/>
                <a:ea typeface="Cabin"/>
                <a:cs typeface="Cabin"/>
                <a:sym typeface="Cabin"/>
              </a:rPr>
              <a:t>EXPERIMENTANDO CON LA SOLUCIÓN</a:t>
            </a:r>
            <a:endParaRPr sz="2500" b="0" i="0" u="none" strike="noStrike" cap="none">
              <a:solidFill>
                <a:srgbClr val="000000"/>
              </a:solidFill>
              <a:latin typeface="Cabin"/>
              <a:ea typeface="Cabin"/>
              <a:cs typeface="Cabin"/>
              <a:sym typeface="Cabin"/>
            </a:endParaRPr>
          </a:p>
        </p:txBody>
      </p:sp>
      <p:pic>
        <p:nvPicPr>
          <p:cNvPr id="1392" name="Google Shape;1392;g2ba857a6522_0_1763"/>
          <p:cNvPicPr preferRelativeResize="0"/>
          <p:nvPr/>
        </p:nvPicPr>
        <p:blipFill rotWithShape="1">
          <a:blip r:embed="rId3">
            <a:alphaModFix/>
          </a:blip>
          <a:srcRect/>
          <a:stretch/>
        </p:blipFill>
        <p:spPr>
          <a:xfrm>
            <a:off x="4140089" y="3587537"/>
            <a:ext cx="1833848" cy="2028214"/>
          </a:xfrm>
          <a:prstGeom prst="rect">
            <a:avLst/>
          </a:prstGeom>
          <a:noFill/>
          <a:ln>
            <a:noFill/>
          </a:ln>
        </p:spPr>
      </p:pic>
      <p:pic>
        <p:nvPicPr>
          <p:cNvPr id="1393" name="Google Shape;1393;g2ba857a6522_0_1763"/>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g2ba857a6522_0_1773"/>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sp>
        <p:nvSpPr>
          <p:cNvPr id="1399" name="Google Shape;1399;g2ba857a6522_0_1773"/>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400" name="Google Shape;1400;g2ba857a6522_0_1773"/>
          <p:cNvSpPr/>
          <p:nvPr/>
        </p:nvSpPr>
        <p:spPr>
          <a:xfrm>
            <a:off x="271310" y="1602287"/>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rgbClr val="000000"/>
                </a:solidFill>
                <a:highlight>
                  <a:srgbClr val="EBF58B"/>
                </a:highlight>
                <a:latin typeface="Cabin"/>
                <a:ea typeface="Cabin"/>
                <a:cs typeface="Cabin"/>
                <a:sym typeface="Cabin"/>
              </a:rPr>
              <a:t>Interesar / recomendar / comprar / usar</a:t>
            </a:r>
            <a:endParaRPr sz="1600" b="0" i="0" u="none" strike="noStrike" cap="none">
              <a:solidFill>
                <a:srgbClr val="000000"/>
              </a:solidFill>
              <a:latin typeface="Arial"/>
              <a:ea typeface="Arial"/>
              <a:cs typeface="Arial"/>
              <a:sym typeface="Arial"/>
            </a:endParaRPr>
          </a:p>
        </p:txBody>
      </p:sp>
      <p:sp>
        <p:nvSpPr>
          <p:cNvPr id="1401" name="Google Shape;1401;g2ba857a6522_0_1773"/>
          <p:cNvSpPr txBox="1"/>
          <p:nvPr/>
        </p:nvSpPr>
        <p:spPr>
          <a:xfrm>
            <a:off x="168663" y="2524839"/>
            <a:ext cx="56388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DISEÑO DEL EXPERIMENTO</a:t>
            </a:r>
            <a:r>
              <a:rPr lang="es-CL" sz="1600" b="0" i="1" u="none" strike="noStrike" cap="none">
                <a:solidFill>
                  <a:srgbClr val="000000"/>
                </a:solidFill>
                <a:highlight>
                  <a:srgbClr val="58D091"/>
                </a:highlight>
                <a:latin typeface="Cabin"/>
                <a:ea typeface="Cabin"/>
                <a:cs typeface="Cabin"/>
                <a:sym typeface="Cabin"/>
              </a:rPr>
              <a:t> </a:t>
            </a:r>
            <a:r>
              <a:rPr lang="es-CL" sz="1600" b="0" i="1" u="none" strike="noStrike" cap="none">
                <a:solidFill>
                  <a:srgbClr val="000000"/>
                </a:solidFill>
                <a:latin typeface="Cabin"/>
                <a:ea typeface="Cabin"/>
                <a:cs typeface="Cabin"/>
                <a:sym typeface="Cabin"/>
              </a:rPr>
              <a:t>(Para verificarlo haremos…)</a:t>
            </a:r>
            <a:endParaRPr sz="1600" b="0" i="1" u="none" strike="noStrike" cap="none">
              <a:solidFill>
                <a:srgbClr val="000000"/>
              </a:solidFill>
              <a:latin typeface="Cabin"/>
              <a:ea typeface="Cabin"/>
              <a:cs typeface="Cabin"/>
              <a:sym typeface="Cabin"/>
            </a:endParaRPr>
          </a:p>
        </p:txBody>
      </p:sp>
      <p:sp>
        <p:nvSpPr>
          <p:cNvPr id="1402" name="Google Shape;1402;g2ba857a6522_0_1773"/>
          <p:cNvSpPr/>
          <p:nvPr/>
        </p:nvSpPr>
        <p:spPr>
          <a:xfrm>
            <a:off x="271310" y="2884434"/>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rgbClr val="000000"/>
                </a:solidFill>
                <a:highlight>
                  <a:srgbClr val="EBF58B"/>
                </a:highlight>
                <a:latin typeface="Cabin"/>
                <a:ea typeface="Cabin"/>
                <a:cs typeface="Cabin"/>
                <a:sym typeface="Cabin"/>
              </a:rPr>
              <a:t>¿Qué experimento haremos? (Pensando en 40 minutos)</a:t>
            </a:r>
            <a:endParaRPr sz="1600" b="0" i="0" u="none" strike="noStrike" cap="none">
              <a:solidFill>
                <a:srgbClr val="000000"/>
              </a:solidFill>
              <a:latin typeface="Arial"/>
              <a:ea typeface="Arial"/>
              <a:cs typeface="Arial"/>
              <a:sym typeface="Arial"/>
            </a:endParaRPr>
          </a:p>
        </p:txBody>
      </p:sp>
      <p:sp>
        <p:nvSpPr>
          <p:cNvPr id="1403" name="Google Shape;1403;g2ba857a6522_0_1773"/>
          <p:cNvSpPr txBox="1"/>
          <p:nvPr/>
        </p:nvSpPr>
        <p:spPr>
          <a:xfrm>
            <a:off x="168663" y="3806967"/>
            <a:ext cx="4418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MÉTRICA</a:t>
            </a:r>
            <a:r>
              <a:rPr lang="es-CL" sz="1600" b="1" i="0" u="none" strike="noStrike" cap="none">
                <a:solidFill>
                  <a:srgbClr val="000000"/>
                </a:solidFill>
                <a:latin typeface="Cabin"/>
                <a:ea typeface="Cabin"/>
                <a:cs typeface="Cabin"/>
                <a:sym typeface="Cabin"/>
              </a:rPr>
              <a:t>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404" name="Google Shape;1404;g2ba857a6522_0_1773"/>
          <p:cNvSpPr/>
          <p:nvPr/>
        </p:nvSpPr>
        <p:spPr>
          <a:xfrm>
            <a:off x="271310" y="4166581"/>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rgbClr val="000000"/>
                </a:solidFill>
                <a:highlight>
                  <a:srgbClr val="EBF58B"/>
                </a:highlight>
                <a:latin typeface="Cabin"/>
                <a:ea typeface="Cabin"/>
                <a:cs typeface="Cabin"/>
                <a:sym typeface="Cabin"/>
              </a:rPr>
              <a:t>¿Qué métrica medirán? ¿Cuál es el criterio de éxito?</a:t>
            </a:r>
            <a:endParaRPr sz="1600" b="0" i="0" u="none" strike="noStrike" cap="none">
              <a:solidFill>
                <a:srgbClr val="000000"/>
              </a:solidFill>
              <a:latin typeface="Arial"/>
              <a:ea typeface="Arial"/>
              <a:cs typeface="Arial"/>
              <a:sym typeface="Arial"/>
            </a:endParaRPr>
          </a:p>
        </p:txBody>
      </p:sp>
      <p:sp>
        <p:nvSpPr>
          <p:cNvPr id="1405" name="Google Shape;1405;g2ba857a6522_0_1773"/>
          <p:cNvSpPr txBox="1"/>
          <p:nvPr/>
        </p:nvSpPr>
        <p:spPr>
          <a:xfrm>
            <a:off x="168663" y="5089123"/>
            <a:ext cx="468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(se valida o no lo que creíamos…)</a:t>
            </a:r>
            <a:endParaRPr sz="1600" b="0" i="1" u="none" strike="noStrike" cap="none">
              <a:solidFill>
                <a:srgbClr val="000000"/>
              </a:solidFill>
              <a:latin typeface="Cabin"/>
              <a:ea typeface="Cabin"/>
              <a:cs typeface="Cabin"/>
              <a:sym typeface="Cabin"/>
            </a:endParaRPr>
          </a:p>
        </p:txBody>
      </p:sp>
      <p:sp>
        <p:nvSpPr>
          <p:cNvPr id="1406" name="Google Shape;1406;g2ba857a6522_0_1773"/>
          <p:cNvSpPr/>
          <p:nvPr/>
        </p:nvSpPr>
        <p:spPr>
          <a:xfrm>
            <a:off x="271310" y="5448728"/>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dk1"/>
                </a:solidFill>
                <a:highlight>
                  <a:srgbClr val="EBF58B"/>
                </a:highlight>
                <a:latin typeface="Cabin"/>
                <a:ea typeface="Cabin"/>
                <a:cs typeface="Cabin"/>
                <a:sym typeface="Cabin"/>
              </a:rPr>
              <a:t> Lo completamos después de realizar el experimento…</a:t>
            </a:r>
            <a:endParaRPr sz="1800" b="0" i="0" u="none" strike="noStrike" cap="none">
              <a:solidFill>
                <a:srgbClr val="000000"/>
              </a:solidFill>
              <a:highlight>
                <a:srgbClr val="EBF58B"/>
              </a:highlight>
              <a:latin typeface="Cabin"/>
              <a:ea typeface="Cabin"/>
              <a:cs typeface="Cabin"/>
              <a:sym typeface="Cabin"/>
            </a:endParaRPr>
          </a:p>
        </p:txBody>
      </p:sp>
      <p:sp>
        <p:nvSpPr>
          <p:cNvPr id="1407" name="Google Shape;1407;g2ba857a6522_0_1773"/>
          <p:cNvSpPr txBox="1"/>
          <p:nvPr/>
        </p:nvSpPr>
        <p:spPr>
          <a:xfrm>
            <a:off x="168663" y="6371269"/>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(lo que aprendimos fue…)</a:t>
            </a:r>
            <a:endParaRPr sz="1600" b="0" i="1" u="none" strike="noStrike" cap="none">
              <a:solidFill>
                <a:srgbClr val="000000"/>
              </a:solidFill>
              <a:latin typeface="Cabin"/>
              <a:ea typeface="Cabin"/>
              <a:cs typeface="Cabin"/>
              <a:sym typeface="Cabin"/>
            </a:endParaRPr>
          </a:p>
        </p:txBody>
      </p:sp>
      <p:sp>
        <p:nvSpPr>
          <p:cNvPr id="1408" name="Google Shape;1408;g2ba857a6522_0_1773"/>
          <p:cNvSpPr/>
          <p:nvPr/>
        </p:nvSpPr>
        <p:spPr>
          <a:xfrm>
            <a:off x="271310" y="6730875"/>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dk1"/>
                </a:solidFill>
                <a:highlight>
                  <a:srgbClr val="EBF58B"/>
                </a:highlight>
                <a:latin typeface="Cabin"/>
                <a:ea typeface="Cabin"/>
                <a:cs typeface="Cabin"/>
                <a:sym typeface="Cabin"/>
              </a:rPr>
              <a:t>¿Qué aprendimos tras obtener resultados?</a:t>
            </a:r>
            <a:endParaRPr sz="1600" b="0" i="0" u="none" strike="noStrike" cap="none">
              <a:solidFill>
                <a:srgbClr val="000000"/>
              </a:solidFill>
              <a:latin typeface="Arial"/>
              <a:ea typeface="Arial"/>
              <a:cs typeface="Arial"/>
              <a:sym typeface="Arial"/>
            </a:endParaRPr>
          </a:p>
        </p:txBody>
      </p:sp>
      <p:sp>
        <p:nvSpPr>
          <p:cNvPr id="1409" name="Google Shape;1409;g2ba857a6522_0_1773"/>
          <p:cNvSpPr txBox="1"/>
          <p:nvPr/>
        </p:nvSpPr>
        <p:spPr>
          <a:xfrm>
            <a:off x="172865" y="410561"/>
            <a:ext cx="8199000" cy="7479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EXPERIMENTANDO CON LA SOLUCIÓN</a:t>
            </a:r>
            <a:endParaRPr sz="1600" b="0" i="0" u="none" strike="noStrike" cap="none">
              <a:solidFill>
                <a:srgbClr val="000000"/>
              </a:solidFill>
              <a:latin typeface="Arvo"/>
              <a:ea typeface="Arvo"/>
              <a:cs typeface="Arvo"/>
              <a:sym typeface="Arvo"/>
            </a:endParaRPr>
          </a:p>
        </p:txBody>
      </p:sp>
      <p:sp>
        <p:nvSpPr>
          <p:cNvPr id="1410" name="Google Shape;1410;g2ba857a6522_0_1773"/>
          <p:cNvSpPr/>
          <p:nvPr/>
        </p:nvSpPr>
        <p:spPr>
          <a:xfrm>
            <a:off x="256565" y="5072730"/>
            <a:ext cx="9656700" cy="250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g2ba857a6522_0_1789"/>
          <p:cNvSpPr/>
          <p:nvPr/>
        </p:nvSpPr>
        <p:spPr>
          <a:xfrm>
            <a:off x="216180" y="2360967"/>
            <a:ext cx="5632800" cy="4722900"/>
          </a:xfrm>
          <a:prstGeom prst="rect">
            <a:avLst/>
          </a:prstGeom>
          <a:noFill/>
          <a:ln>
            <a:noFill/>
          </a:ln>
        </p:spPr>
        <p:txBody>
          <a:bodyPr spcFirstLastPara="1" wrap="square" lIns="101350" tIns="50650" rIns="101350" bIns="50650" anchor="t" anchorCtr="0">
            <a:noAutofit/>
          </a:bodyPr>
          <a:lstStyle/>
          <a:p>
            <a:pPr marL="127000" marR="0" lvl="0" indent="0" algn="just" rtl="0">
              <a:lnSpc>
                <a:spcPct val="100000"/>
              </a:lnSpc>
              <a:spcBef>
                <a:spcPts val="900"/>
              </a:spcBef>
              <a:spcAft>
                <a:spcPts val="0"/>
              </a:spcAft>
              <a:buClr>
                <a:srgbClr val="000000"/>
              </a:buClr>
              <a:buSzPts val="2100"/>
              <a:buFont typeface="Arial"/>
              <a:buNone/>
            </a:pPr>
            <a:r>
              <a:rPr lang="es-CL" sz="2100" b="0" i="0" u="none" strike="noStrike" cap="none">
                <a:solidFill>
                  <a:schemeClr val="dk1"/>
                </a:solidFill>
                <a:latin typeface="Cabin"/>
                <a:ea typeface="Cabin"/>
                <a:cs typeface="Cabin"/>
                <a:sym typeface="Cabin"/>
              </a:rPr>
              <a:t>Realizaremos un experimento en terreno, donde mostrarán el prototipo definitivo,  haciendo que los usuarios interactúen con él.</a:t>
            </a:r>
            <a:endParaRPr sz="1600" b="0" i="0" u="none" strike="noStrike" cap="none">
              <a:solidFill>
                <a:srgbClr val="000000"/>
              </a:solidFill>
              <a:latin typeface="Arial"/>
              <a:ea typeface="Arial"/>
              <a:cs typeface="Arial"/>
              <a:sym typeface="Arial"/>
            </a:endParaRPr>
          </a:p>
          <a:p>
            <a:pPr marL="127000" marR="0" lvl="0" indent="0" algn="just" rtl="0">
              <a:lnSpc>
                <a:spcPct val="100000"/>
              </a:lnSpc>
              <a:spcBef>
                <a:spcPts val="900"/>
              </a:spcBef>
              <a:spcAft>
                <a:spcPts val="0"/>
              </a:spcAft>
              <a:buClr>
                <a:srgbClr val="000000"/>
              </a:buClr>
              <a:buSzPts val="2100"/>
              <a:buFont typeface="Arial"/>
              <a:buNone/>
            </a:pPr>
            <a:endParaRPr sz="2100" b="0" i="0" u="none" strike="noStrike" cap="none">
              <a:solidFill>
                <a:schemeClr val="dk1"/>
              </a:solidFill>
              <a:highlight>
                <a:srgbClr val="8AD9E4"/>
              </a:highlight>
              <a:latin typeface="Cabin"/>
              <a:ea typeface="Cabin"/>
              <a:cs typeface="Cabin"/>
              <a:sym typeface="Cabin"/>
            </a:endParaRPr>
          </a:p>
          <a:p>
            <a:pPr marL="127000" marR="0" lvl="0" indent="0" algn="just" rtl="0">
              <a:lnSpc>
                <a:spcPct val="100000"/>
              </a:lnSpc>
              <a:spcBef>
                <a:spcPts val="900"/>
              </a:spcBef>
              <a:spcAft>
                <a:spcPts val="0"/>
              </a:spcAft>
              <a:buClr>
                <a:srgbClr val="000000"/>
              </a:buClr>
              <a:buSzPts val="2100"/>
              <a:buFont typeface="Arial"/>
              <a:buNone/>
            </a:pPr>
            <a:r>
              <a:rPr lang="es-CL" sz="2100" b="0" i="0" u="none" strike="noStrike" cap="none">
                <a:solidFill>
                  <a:schemeClr val="dk1"/>
                </a:solidFill>
                <a:highlight>
                  <a:srgbClr val="CCCCCC"/>
                </a:highlight>
                <a:latin typeface="Cabin"/>
                <a:ea typeface="Cabin"/>
                <a:cs typeface="Cabin"/>
                <a:sym typeface="Cabin"/>
              </a:rPr>
              <a:t>Para esto, expondrán su proyecto bajo la siguiente estructura:</a:t>
            </a:r>
            <a:endParaRPr sz="2100" b="0" i="0" u="none" strike="noStrike" cap="none">
              <a:solidFill>
                <a:schemeClr val="dk1"/>
              </a:solidFill>
              <a:highlight>
                <a:srgbClr val="CCCCCC"/>
              </a:highlight>
              <a:latin typeface="Arial"/>
              <a:ea typeface="Arial"/>
              <a:cs typeface="Arial"/>
              <a:sym typeface="Arial"/>
            </a:endParaRPr>
          </a:p>
          <a:p>
            <a:pPr marL="508000" marR="0" lvl="0" indent="-323850" algn="just" rtl="0">
              <a:lnSpc>
                <a:spcPct val="100000"/>
              </a:lnSpc>
              <a:spcBef>
                <a:spcPts val="900"/>
              </a:spcBef>
              <a:spcAft>
                <a:spcPts val="0"/>
              </a:spcAft>
              <a:buClr>
                <a:schemeClr val="dk1"/>
              </a:buClr>
              <a:buSzPts val="1100"/>
              <a:buFont typeface="Cabin"/>
              <a:buChar char="●"/>
            </a:pPr>
            <a:r>
              <a:rPr lang="es-CL" sz="2100" b="0" i="0" u="none" strike="noStrike" cap="none">
                <a:solidFill>
                  <a:schemeClr val="dk1"/>
                </a:solidFill>
                <a:latin typeface="Cabin"/>
                <a:ea typeface="Cabin"/>
                <a:cs typeface="Cabin"/>
                <a:sym typeface="Cabin"/>
              </a:rPr>
              <a:t>Descripción del usuario con el cual empatizaron y las actividades que realizaron.</a:t>
            </a:r>
            <a:endParaRPr sz="2100" b="0" i="0" u="none" strike="noStrike" cap="none">
              <a:solidFill>
                <a:schemeClr val="dk1"/>
              </a:solidFill>
              <a:latin typeface="Cabin"/>
              <a:ea typeface="Cabin"/>
              <a:cs typeface="Cabin"/>
              <a:sym typeface="Cabin"/>
            </a:endParaRPr>
          </a:p>
          <a:p>
            <a:pPr marL="508000" marR="0" lvl="0" indent="-323850" algn="just" rtl="0">
              <a:lnSpc>
                <a:spcPct val="100000"/>
              </a:lnSpc>
              <a:spcBef>
                <a:spcPts val="900"/>
              </a:spcBef>
              <a:spcAft>
                <a:spcPts val="0"/>
              </a:spcAft>
              <a:buClr>
                <a:schemeClr val="dk1"/>
              </a:buClr>
              <a:buSzPts val="1100"/>
              <a:buFont typeface="Cabin"/>
              <a:buChar char="●"/>
            </a:pPr>
            <a:r>
              <a:rPr lang="es-CL" sz="2100" b="0" i="0" u="none" strike="noStrike" cap="none">
                <a:solidFill>
                  <a:schemeClr val="dk1"/>
                </a:solidFill>
                <a:latin typeface="Cabin"/>
                <a:ea typeface="Cabin"/>
                <a:cs typeface="Cabin"/>
                <a:sym typeface="Cabin"/>
              </a:rPr>
              <a:t>Exponer cuál fue el problema y la oportunidad detectada.</a:t>
            </a:r>
            <a:endParaRPr sz="2100" b="0" i="0" u="none" strike="noStrike" cap="none">
              <a:solidFill>
                <a:schemeClr val="dk1"/>
              </a:solidFill>
              <a:latin typeface="Cabin"/>
              <a:ea typeface="Cabin"/>
              <a:cs typeface="Cabin"/>
              <a:sym typeface="Cabin"/>
            </a:endParaRPr>
          </a:p>
          <a:p>
            <a:pPr marL="508000" marR="0" lvl="0" indent="-323850" algn="just" rtl="0">
              <a:lnSpc>
                <a:spcPct val="100000"/>
              </a:lnSpc>
              <a:spcBef>
                <a:spcPts val="900"/>
              </a:spcBef>
              <a:spcAft>
                <a:spcPts val="0"/>
              </a:spcAft>
              <a:buClr>
                <a:schemeClr val="dk1"/>
              </a:buClr>
              <a:buSzPts val="1100"/>
              <a:buFont typeface="Cabin"/>
              <a:buChar char="●"/>
            </a:pPr>
            <a:r>
              <a:rPr lang="es-CL" sz="2100" b="0" i="0" u="none" strike="noStrike" cap="none">
                <a:solidFill>
                  <a:schemeClr val="dk1"/>
                </a:solidFill>
                <a:latin typeface="Cabin"/>
                <a:ea typeface="Cabin"/>
                <a:cs typeface="Cabin"/>
                <a:sym typeface="Cabin"/>
              </a:rPr>
              <a:t>Exponer la solución ideada (mostrar el prototipo).</a:t>
            </a:r>
            <a:endParaRPr sz="2100" b="0" i="0" u="none" strike="noStrike" cap="none">
              <a:solidFill>
                <a:schemeClr val="dk1"/>
              </a:solidFill>
              <a:latin typeface="Cabin"/>
              <a:ea typeface="Cabin"/>
              <a:cs typeface="Cabin"/>
              <a:sym typeface="Cabin"/>
            </a:endParaRPr>
          </a:p>
        </p:txBody>
      </p:sp>
      <p:sp>
        <p:nvSpPr>
          <p:cNvPr id="1416" name="Google Shape;1416;g2ba857a6522_0_1789"/>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pic>
        <p:nvPicPr>
          <p:cNvPr id="1417" name="Google Shape;1417;g2ba857a6522_0_1789" descr="Expoinnova, un evento que fomenta los Objetivos para el Desarrollo  Sostenible"/>
          <p:cNvPicPr preferRelativeResize="0"/>
          <p:nvPr/>
        </p:nvPicPr>
        <p:blipFill rotWithShape="1">
          <a:blip r:embed="rId3">
            <a:alphaModFix/>
          </a:blip>
          <a:srcRect/>
          <a:stretch/>
        </p:blipFill>
        <p:spPr>
          <a:xfrm>
            <a:off x="8253883" y="5298416"/>
            <a:ext cx="1573953" cy="1942706"/>
          </a:xfrm>
          <a:prstGeom prst="rect">
            <a:avLst/>
          </a:prstGeom>
          <a:noFill/>
          <a:ln>
            <a:noFill/>
          </a:ln>
        </p:spPr>
      </p:pic>
      <p:pic>
        <p:nvPicPr>
          <p:cNvPr id="1418" name="Google Shape;1418;g2ba857a6522_0_1789" descr="Expoinnova, un evento que fomenta los Objetivos para el Desarrollo  Sostenible"/>
          <p:cNvPicPr preferRelativeResize="0"/>
          <p:nvPr/>
        </p:nvPicPr>
        <p:blipFill rotWithShape="1">
          <a:blip r:embed="rId4">
            <a:alphaModFix/>
          </a:blip>
          <a:srcRect/>
          <a:stretch/>
        </p:blipFill>
        <p:spPr>
          <a:xfrm>
            <a:off x="6174729" y="3851750"/>
            <a:ext cx="1925892" cy="2242547"/>
          </a:xfrm>
          <a:prstGeom prst="rect">
            <a:avLst/>
          </a:prstGeom>
          <a:noFill/>
          <a:ln>
            <a:noFill/>
          </a:ln>
        </p:spPr>
      </p:pic>
      <p:pic>
        <p:nvPicPr>
          <p:cNvPr id="1419" name="Google Shape;1419;g2ba857a6522_0_1789" descr="Expoinnova, un evento que fomenta los Objetivos para el Desarrollo  Sostenible"/>
          <p:cNvPicPr preferRelativeResize="0"/>
          <p:nvPr/>
        </p:nvPicPr>
        <p:blipFill rotWithShape="1">
          <a:blip r:embed="rId5">
            <a:alphaModFix/>
          </a:blip>
          <a:srcRect/>
          <a:stretch/>
        </p:blipFill>
        <p:spPr>
          <a:xfrm>
            <a:off x="8071686" y="3581134"/>
            <a:ext cx="1756149" cy="1912419"/>
          </a:xfrm>
          <a:prstGeom prst="rect">
            <a:avLst/>
          </a:prstGeom>
          <a:noFill/>
          <a:ln>
            <a:noFill/>
          </a:ln>
        </p:spPr>
      </p:pic>
      <p:pic>
        <p:nvPicPr>
          <p:cNvPr id="1420" name="Google Shape;1420;g2ba857a6522_0_1789" descr="Emprendimientos innovadores en EXPOINNOVA 2019 - YouTube"/>
          <p:cNvPicPr preferRelativeResize="0"/>
          <p:nvPr/>
        </p:nvPicPr>
        <p:blipFill rotWithShape="1">
          <a:blip r:embed="rId6">
            <a:alphaModFix/>
          </a:blip>
          <a:srcRect/>
          <a:stretch/>
        </p:blipFill>
        <p:spPr>
          <a:xfrm>
            <a:off x="6271104" y="6134921"/>
            <a:ext cx="2408371" cy="1354709"/>
          </a:xfrm>
          <a:prstGeom prst="rect">
            <a:avLst/>
          </a:prstGeom>
          <a:noFill/>
          <a:ln>
            <a:noFill/>
          </a:ln>
        </p:spPr>
      </p:pic>
      <p:pic>
        <p:nvPicPr>
          <p:cNvPr id="1421" name="Google Shape;1421;g2ba857a6522_0_1789"/>
          <p:cNvPicPr preferRelativeResize="0"/>
          <p:nvPr/>
        </p:nvPicPr>
        <p:blipFill rotWithShape="1">
          <a:blip r:embed="rId7">
            <a:alphaModFix/>
          </a:blip>
          <a:srcRect/>
          <a:stretch/>
        </p:blipFill>
        <p:spPr>
          <a:xfrm>
            <a:off x="6504449" y="2280711"/>
            <a:ext cx="2668007" cy="1491491"/>
          </a:xfrm>
          <a:prstGeom prst="rect">
            <a:avLst/>
          </a:prstGeom>
          <a:noFill/>
          <a:ln>
            <a:noFill/>
          </a:ln>
        </p:spPr>
      </p:pic>
      <p:sp>
        <p:nvSpPr>
          <p:cNvPr id="1422" name="Google Shape;1422;g2ba857a6522_0_1789"/>
          <p:cNvSpPr txBox="1"/>
          <p:nvPr/>
        </p:nvSpPr>
        <p:spPr>
          <a:xfrm>
            <a:off x="191603" y="1159668"/>
            <a:ext cx="8199000" cy="615000"/>
          </a:xfrm>
          <a:prstGeom prst="rect">
            <a:avLst/>
          </a:prstGeom>
          <a:noFill/>
          <a:ln>
            <a:noFill/>
          </a:ln>
        </p:spPr>
        <p:txBody>
          <a:bodyPr spcFirstLastPara="1" wrap="square" lIns="101350" tIns="101350" rIns="101350" bIns="1013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700" b="1" i="0" u="none" strike="noStrike" cap="none">
                <a:solidFill>
                  <a:srgbClr val="FFFFFF"/>
                </a:solidFill>
                <a:highlight>
                  <a:schemeClr val="accent2"/>
                </a:highlight>
                <a:latin typeface="Cabin"/>
                <a:ea typeface="Cabin"/>
                <a:cs typeface="Cabin"/>
                <a:sym typeface="Cabin"/>
              </a:rPr>
              <a:t>EXPO PROTOTIPOS</a:t>
            </a:r>
            <a:endParaRPr sz="2700" b="0" i="0" u="none" strike="noStrike" cap="none">
              <a:solidFill>
                <a:srgbClr val="FFFFFF"/>
              </a:solidFill>
              <a:highlight>
                <a:schemeClr val="accent2"/>
              </a:highlight>
              <a:latin typeface="Cabin"/>
              <a:ea typeface="Cabin"/>
              <a:cs typeface="Cabin"/>
              <a:sym typeface="Cabin"/>
            </a:endParaRPr>
          </a:p>
        </p:txBody>
      </p:sp>
      <p:pic>
        <p:nvPicPr>
          <p:cNvPr id="1423" name="Google Shape;1423;g2ba857a6522_0_1789"/>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g2ba857a6522_0_1800"/>
          <p:cNvSpPr/>
          <p:nvPr/>
        </p:nvSpPr>
        <p:spPr>
          <a:xfrm>
            <a:off x="38338" y="2244044"/>
            <a:ext cx="6306300" cy="4495500"/>
          </a:xfrm>
          <a:prstGeom prst="rect">
            <a:avLst/>
          </a:prstGeom>
          <a:noFill/>
          <a:ln>
            <a:noFill/>
          </a:ln>
        </p:spPr>
        <p:txBody>
          <a:bodyPr spcFirstLastPara="1" wrap="square" lIns="101350" tIns="50650" rIns="101350" bIns="50650" anchor="t" anchorCtr="0">
            <a:noAutofit/>
          </a:bodyPr>
          <a:lstStyle/>
          <a:p>
            <a:pPr marL="152400" marR="0" lvl="0" indent="0" algn="just" rtl="0">
              <a:lnSpc>
                <a:spcPct val="100000"/>
              </a:lnSpc>
              <a:spcBef>
                <a:spcPts val="900"/>
              </a:spcBef>
              <a:spcAft>
                <a:spcPts val="0"/>
              </a:spcAft>
              <a:buClr>
                <a:srgbClr val="000000"/>
              </a:buClr>
              <a:buSzPts val="2200"/>
              <a:buFont typeface="Arial"/>
              <a:buNone/>
            </a:pPr>
            <a:r>
              <a:rPr lang="es-CL" sz="2200" b="0" i="0" u="none" strike="noStrike" cap="none">
                <a:solidFill>
                  <a:srgbClr val="000000"/>
                </a:solidFill>
                <a:highlight>
                  <a:srgbClr val="CCCCCC"/>
                </a:highlight>
                <a:latin typeface="Cabin"/>
                <a:ea typeface="Cabin"/>
                <a:cs typeface="Cabin"/>
                <a:sym typeface="Cabin"/>
              </a:rPr>
              <a:t>Pedirle a las personas que contesten las siguientes preguntas:</a:t>
            </a:r>
            <a:endParaRPr sz="2200" b="0" i="0" u="none" strike="noStrike" cap="none">
              <a:solidFill>
                <a:srgbClr val="000000"/>
              </a:solidFill>
              <a:highlight>
                <a:srgbClr val="CCCCCC"/>
              </a:highlight>
              <a:latin typeface="Arial"/>
              <a:ea typeface="Arial"/>
              <a:cs typeface="Arial"/>
              <a:sym typeface="Arial"/>
            </a:endParaRPr>
          </a:p>
          <a:p>
            <a:pPr marL="698500" marR="0" lvl="0" indent="-114300" algn="just" rtl="0">
              <a:lnSpc>
                <a:spcPct val="100000"/>
              </a:lnSpc>
              <a:spcBef>
                <a:spcPts val="900"/>
              </a:spcBef>
              <a:spcAft>
                <a:spcPts val="0"/>
              </a:spcAft>
              <a:buClr>
                <a:schemeClr val="dk1"/>
              </a:buClr>
              <a:buSzPts val="1600"/>
              <a:buFont typeface="Cabin"/>
              <a:buNone/>
            </a:pPr>
            <a:endParaRPr sz="2200" b="0" i="0" u="none" strike="noStrike" cap="none">
              <a:solidFill>
                <a:schemeClr val="dk1"/>
              </a:solidFill>
              <a:latin typeface="Cabin"/>
              <a:ea typeface="Cabin"/>
              <a:cs typeface="Cabin"/>
              <a:sym typeface="Cabin"/>
            </a:endParaRPr>
          </a:p>
          <a:p>
            <a:pPr marL="698500" marR="0" lvl="3" indent="-254000" algn="just" rtl="0">
              <a:lnSpc>
                <a:spcPct val="100000"/>
              </a:lnSpc>
              <a:spcBef>
                <a:spcPts val="900"/>
              </a:spcBef>
              <a:spcAft>
                <a:spcPts val="0"/>
              </a:spcAft>
              <a:buClr>
                <a:schemeClr val="dk1"/>
              </a:buClr>
              <a:buSzPts val="2200"/>
              <a:buFont typeface="Cabin"/>
              <a:buChar char="●"/>
            </a:pPr>
            <a:r>
              <a:rPr lang="es-CL" sz="2200" b="0" i="0" u="none" strike="noStrike" cap="none">
                <a:solidFill>
                  <a:schemeClr val="dk1"/>
                </a:solidFill>
                <a:latin typeface="Cabin"/>
                <a:ea typeface="Cabin"/>
                <a:cs typeface="Cabin"/>
                <a:sym typeface="Cabin"/>
              </a:rPr>
              <a:t>¿Qué fortalezas encuentras?</a:t>
            </a:r>
            <a:endParaRPr sz="2200" b="0" i="0" u="none" strike="noStrike" cap="none">
              <a:solidFill>
                <a:srgbClr val="000000"/>
              </a:solidFill>
              <a:latin typeface="Arial"/>
              <a:ea typeface="Arial"/>
              <a:cs typeface="Arial"/>
              <a:sym typeface="Arial"/>
            </a:endParaRPr>
          </a:p>
          <a:p>
            <a:pPr marL="698500" marR="0" lvl="3" indent="-254000" algn="just" rtl="0">
              <a:lnSpc>
                <a:spcPct val="100000"/>
              </a:lnSpc>
              <a:spcBef>
                <a:spcPts val="900"/>
              </a:spcBef>
              <a:spcAft>
                <a:spcPts val="0"/>
              </a:spcAft>
              <a:buClr>
                <a:schemeClr val="dk1"/>
              </a:buClr>
              <a:buSzPts val="2200"/>
              <a:buFont typeface="Cabin"/>
              <a:buChar char="●"/>
            </a:pPr>
            <a:r>
              <a:rPr lang="es-CL" sz="2200" b="0" i="0" u="none" strike="noStrike" cap="none">
                <a:solidFill>
                  <a:schemeClr val="dk1"/>
                </a:solidFill>
                <a:latin typeface="Cabin"/>
                <a:ea typeface="Cabin"/>
                <a:cs typeface="Cabin"/>
                <a:sym typeface="Cabin"/>
              </a:rPr>
              <a:t>¿Qué debilidades encuentras?</a:t>
            </a:r>
            <a:endParaRPr sz="2200" b="0" i="0" u="none" strike="noStrike" cap="none">
              <a:solidFill>
                <a:srgbClr val="000000"/>
              </a:solidFill>
              <a:latin typeface="Arial"/>
              <a:ea typeface="Arial"/>
              <a:cs typeface="Arial"/>
              <a:sym typeface="Arial"/>
            </a:endParaRPr>
          </a:p>
          <a:p>
            <a:pPr marL="698500" marR="0" lvl="3" indent="-254000" algn="just" rtl="0">
              <a:lnSpc>
                <a:spcPct val="100000"/>
              </a:lnSpc>
              <a:spcBef>
                <a:spcPts val="900"/>
              </a:spcBef>
              <a:spcAft>
                <a:spcPts val="0"/>
              </a:spcAft>
              <a:buClr>
                <a:schemeClr val="dk1"/>
              </a:buClr>
              <a:buSzPts val="2200"/>
              <a:buFont typeface="Cabin"/>
              <a:buChar char="●"/>
            </a:pPr>
            <a:r>
              <a:rPr lang="es-CL" sz="2200" b="0" i="0" u="none" strike="noStrike" cap="none">
                <a:solidFill>
                  <a:schemeClr val="dk1"/>
                </a:solidFill>
                <a:latin typeface="Cabin"/>
                <a:ea typeface="Cabin"/>
                <a:cs typeface="Cabin"/>
                <a:sym typeface="Cabin"/>
              </a:rPr>
              <a:t>¿Qué mejorarías de la propuesta?</a:t>
            </a:r>
            <a:endParaRPr sz="2200" b="0" i="0" u="none" strike="noStrike" cap="none">
              <a:solidFill>
                <a:srgbClr val="000000"/>
              </a:solidFill>
              <a:latin typeface="Arial"/>
              <a:ea typeface="Arial"/>
              <a:cs typeface="Arial"/>
              <a:sym typeface="Arial"/>
            </a:endParaRPr>
          </a:p>
          <a:p>
            <a:pPr marL="698500" marR="0" lvl="3" indent="-254000" algn="just" rtl="0">
              <a:lnSpc>
                <a:spcPct val="100000"/>
              </a:lnSpc>
              <a:spcBef>
                <a:spcPts val="900"/>
              </a:spcBef>
              <a:spcAft>
                <a:spcPts val="0"/>
              </a:spcAft>
              <a:buClr>
                <a:schemeClr val="dk1"/>
              </a:buClr>
              <a:buSzPts val="2200"/>
              <a:buFont typeface="Cabin"/>
              <a:buChar char="●"/>
            </a:pPr>
            <a:r>
              <a:rPr lang="es-CL" sz="2200" b="0" i="0" u="none" strike="noStrike" cap="none">
                <a:solidFill>
                  <a:schemeClr val="dk1"/>
                </a:solidFill>
                <a:latin typeface="Cabin"/>
                <a:ea typeface="Cabin"/>
                <a:cs typeface="Cabin"/>
                <a:sym typeface="Cabin"/>
              </a:rPr>
              <a:t>¿Qué ideas agregarías?</a:t>
            </a:r>
            <a:endParaRPr sz="2200" b="0" i="0" u="none" strike="noStrike" cap="none">
              <a:solidFill>
                <a:srgbClr val="000000"/>
              </a:solidFill>
              <a:latin typeface="Arial"/>
              <a:ea typeface="Arial"/>
              <a:cs typeface="Arial"/>
              <a:sym typeface="Arial"/>
            </a:endParaRPr>
          </a:p>
          <a:p>
            <a:pPr marL="698500" marR="0" lvl="3" indent="-254000" algn="just" rtl="0">
              <a:lnSpc>
                <a:spcPct val="100000"/>
              </a:lnSpc>
              <a:spcBef>
                <a:spcPts val="900"/>
              </a:spcBef>
              <a:spcAft>
                <a:spcPts val="0"/>
              </a:spcAft>
              <a:buClr>
                <a:schemeClr val="dk1"/>
              </a:buClr>
              <a:buSzPts val="2200"/>
              <a:buFont typeface="Cabin"/>
              <a:buChar char="●"/>
            </a:pPr>
            <a:r>
              <a:rPr lang="es-CL" sz="2200" b="0" i="0" u="none" strike="noStrike" cap="none">
                <a:solidFill>
                  <a:srgbClr val="000000"/>
                </a:solidFill>
                <a:latin typeface="Cabin"/>
                <a:ea typeface="Cabin"/>
                <a:cs typeface="Cabin"/>
                <a:sym typeface="Cabin"/>
              </a:rPr>
              <a:t>¿Lo recomendarías? </a:t>
            </a:r>
            <a:endParaRPr sz="2200" b="0" i="0" u="none" strike="noStrike" cap="none">
              <a:solidFill>
                <a:srgbClr val="000000"/>
              </a:solidFill>
              <a:latin typeface="Arial"/>
              <a:ea typeface="Arial"/>
              <a:cs typeface="Arial"/>
              <a:sym typeface="Arial"/>
            </a:endParaRPr>
          </a:p>
          <a:p>
            <a:pPr marL="698500" marR="0" lvl="3" indent="-254000" algn="just" rtl="0">
              <a:lnSpc>
                <a:spcPct val="100000"/>
              </a:lnSpc>
              <a:spcBef>
                <a:spcPts val="900"/>
              </a:spcBef>
              <a:spcAft>
                <a:spcPts val="0"/>
              </a:spcAft>
              <a:buClr>
                <a:schemeClr val="dk1"/>
              </a:buClr>
              <a:buSzPts val="2200"/>
              <a:buFont typeface="Cabin"/>
              <a:buChar char="●"/>
            </a:pPr>
            <a:r>
              <a:rPr lang="es-CL" sz="2200" b="0" i="0" u="none" strike="noStrike" cap="none">
                <a:solidFill>
                  <a:srgbClr val="000000"/>
                </a:solidFill>
                <a:latin typeface="Cabin"/>
                <a:ea typeface="Cabin"/>
                <a:cs typeface="Cabin"/>
                <a:sym typeface="Cabin"/>
              </a:rPr>
              <a:t>¿Lo usarías?</a:t>
            </a:r>
            <a:endParaRPr sz="2200" b="0" i="0" u="none" strike="noStrike" cap="none">
              <a:solidFill>
                <a:srgbClr val="000000"/>
              </a:solidFill>
              <a:latin typeface="Arial"/>
              <a:ea typeface="Arial"/>
              <a:cs typeface="Arial"/>
              <a:sym typeface="Arial"/>
            </a:endParaRPr>
          </a:p>
          <a:p>
            <a:pPr marL="698500" marR="0" lvl="3" indent="-254000" algn="just" rtl="0">
              <a:lnSpc>
                <a:spcPct val="100000"/>
              </a:lnSpc>
              <a:spcBef>
                <a:spcPts val="900"/>
              </a:spcBef>
              <a:spcAft>
                <a:spcPts val="0"/>
              </a:spcAft>
              <a:buClr>
                <a:schemeClr val="dk1"/>
              </a:buClr>
              <a:buSzPts val="2200"/>
              <a:buFont typeface="Cabin"/>
              <a:buChar char="●"/>
            </a:pPr>
            <a:r>
              <a:rPr lang="es-CL" sz="2200" b="0" i="0" u="none" strike="noStrike" cap="none">
                <a:solidFill>
                  <a:srgbClr val="000000"/>
                </a:solidFill>
                <a:latin typeface="Cabin"/>
                <a:ea typeface="Cabin"/>
                <a:cs typeface="Cabin"/>
                <a:sym typeface="Cabin"/>
              </a:rPr>
              <a:t>¿Lo comprarías?</a:t>
            </a:r>
            <a:endParaRPr sz="2200" b="0" i="0" u="none" strike="noStrike" cap="none">
              <a:solidFill>
                <a:schemeClr val="dk1"/>
              </a:solidFill>
              <a:latin typeface="Cabin"/>
              <a:ea typeface="Cabin"/>
              <a:cs typeface="Cabin"/>
              <a:sym typeface="Cabin"/>
            </a:endParaRPr>
          </a:p>
        </p:txBody>
      </p:sp>
      <p:sp>
        <p:nvSpPr>
          <p:cNvPr id="1429" name="Google Shape;1429;g2ba857a6522_0_1800"/>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pic>
        <p:nvPicPr>
          <p:cNvPr id="1430" name="Google Shape;1430;g2ba857a6522_0_1800" descr="Entrevista - Iconos gratis de personas"/>
          <p:cNvPicPr preferRelativeResize="0"/>
          <p:nvPr/>
        </p:nvPicPr>
        <p:blipFill rotWithShape="1">
          <a:blip r:embed="rId3">
            <a:alphaModFix/>
          </a:blip>
          <a:srcRect/>
          <a:stretch/>
        </p:blipFill>
        <p:spPr>
          <a:xfrm>
            <a:off x="5909618" y="3184740"/>
            <a:ext cx="3459601" cy="3459601"/>
          </a:xfrm>
          <a:prstGeom prst="rect">
            <a:avLst/>
          </a:prstGeom>
          <a:noFill/>
          <a:ln>
            <a:noFill/>
          </a:ln>
        </p:spPr>
      </p:pic>
      <p:sp>
        <p:nvSpPr>
          <p:cNvPr id="1431" name="Google Shape;1431;g2ba857a6522_0_1800"/>
          <p:cNvSpPr txBox="1"/>
          <p:nvPr/>
        </p:nvSpPr>
        <p:spPr>
          <a:xfrm>
            <a:off x="191603" y="1159668"/>
            <a:ext cx="8199000" cy="615000"/>
          </a:xfrm>
          <a:prstGeom prst="rect">
            <a:avLst/>
          </a:prstGeom>
          <a:noFill/>
          <a:ln>
            <a:noFill/>
          </a:ln>
        </p:spPr>
        <p:txBody>
          <a:bodyPr spcFirstLastPara="1" wrap="square" lIns="101350" tIns="101350" rIns="101350" bIns="1013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700" b="1" i="0" u="none" strike="noStrike" cap="none">
                <a:solidFill>
                  <a:srgbClr val="FFFFFF"/>
                </a:solidFill>
                <a:highlight>
                  <a:schemeClr val="accent2"/>
                </a:highlight>
                <a:latin typeface="Cabin"/>
                <a:ea typeface="Cabin"/>
                <a:cs typeface="Cabin"/>
                <a:sym typeface="Cabin"/>
              </a:rPr>
              <a:t>EXPO PROTOTIPOS</a:t>
            </a:r>
            <a:endParaRPr sz="2700" b="0" i="0" u="none" strike="noStrike" cap="none">
              <a:solidFill>
                <a:srgbClr val="FFFFFF"/>
              </a:solidFill>
              <a:highlight>
                <a:schemeClr val="accent2"/>
              </a:highlight>
              <a:latin typeface="Cabin"/>
              <a:ea typeface="Cabin"/>
              <a:cs typeface="Cabin"/>
              <a:sym typeface="Cabin"/>
            </a:endParaRPr>
          </a:p>
        </p:txBody>
      </p:sp>
      <p:pic>
        <p:nvPicPr>
          <p:cNvPr id="1432" name="Google Shape;1432;g2ba857a6522_0_1800"/>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g2ba857a6522_0_1807"/>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sp>
        <p:nvSpPr>
          <p:cNvPr id="1438" name="Google Shape;1438;g2ba857a6522_0_1807"/>
          <p:cNvSpPr txBox="1"/>
          <p:nvPr/>
        </p:nvSpPr>
        <p:spPr>
          <a:xfrm>
            <a:off x="-1519809" y="4723539"/>
            <a:ext cx="32952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439" name="Google Shape;1439;g2ba857a6522_0_1807"/>
          <p:cNvSpPr txBox="1">
            <a:spLocks noGrp="1"/>
          </p:cNvSpPr>
          <p:nvPr>
            <p:ph type="title" idx="4294967295"/>
          </p:nvPr>
        </p:nvSpPr>
        <p:spPr>
          <a:xfrm>
            <a:off x="369263" y="1362550"/>
            <a:ext cx="9288000" cy="347100"/>
          </a:xfrm>
          <a:prstGeom prst="rect">
            <a:avLst/>
          </a:prstGeom>
          <a:noFill/>
          <a:ln>
            <a:noFill/>
          </a:ln>
        </p:spPr>
        <p:txBody>
          <a:bodyPr spcFirstLastPara="1" wrap="square" lIns="101350" tIns="50650" rIns="101350" bIns="50650" anchor="t" anchorCtr="0">
            <a:noAutofit/>
          </a:bodyPr>
          <a:lstStyle/>
          <a:p>
            <a:pPr marL="0" lvl="0" indent="0" algn="l" rtl="0">
              <a:lnSpc>
                <a:spcPct val="100000"/>
              </a:lnSpc>
              <a:spcBef>
                <a:spcPts val="0"/>
              </a:spcBef>
              <a:spcAft>
                <a:spcPts val="0"/>
              </a:spcAft>
              <a:buClr>
                <a:srgbClr val="000000"/>
              </a:buClr>
              <a:buSzPts val="1800"/>
              <a:buNone/>
            </a:pPr>
            <a:r>
              <a:rPr lang="es-CL" sz="1900">
                <a:solidFill>
                  <a:srgbClr val="000000"/>
                </a:solidFill>
                <a:latin typeface="Calibri"/>
                <a:ea typeface="Calibri"/>
                <a:cs typeface="Calibri"/>
                <a:sym typeface="Calibri"/>
              </a:rPr>
              <a:t>Adjuntar evidencia de entrevistas (</a:t>
            </a:r>
            <a:r>
              <a:rPr lang="es-CL" sz="1800">
                <a:solidFill>
                  <a:srgbClr val="000000"/>
                </a:solidFill>
                <a:latin typeface="Calibri"/>
                <a:ea typeface="Calibri"/>
                <a:cs typeface="Calibri"/>
                <a:sym typeface="Calibri"/>
              </a:rPr>
              <a:t>Grabaciones o fotografías)</a:t>
            </a:r>
            <a:endParaRPr sz="1700" b="0" i="0" u="none" strike="noStrike" cap="none">
              <a:solidFill>
                <a:srgbClr val="000000"/>
              </a:solidFill>
              <a:latin typeface="Arial"/>
              <a:ea typeface="Arial"/>
              <a:cs typeface="Arial"/>
              <a:sym typeface="Arial"/>
            </a:endParaRPr>
          </a:p>
        </p:txBody>
      </p:sp>
      <p:sp>
        <p:nvSpPr>
          <p:cNvPr id="1440" name="Google Shape;1440;g2ba857a6522_0_1807"/>
          <p:cNvSpPr/>
          <p:nvPr/>
        </p:nvSpPr>
        <p:spPr>
          <a:xfrm>
            <a:off x="271310" y="1978366"/>
            <a:ext cx="9558300" cy="51936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highlight>
                <a:srgbClr val="EBF58B"/>
              </a:highlight>
              <a:latin typeface="Cabin"/>
              <a:ea typeface="Cabin"/>
              <a:cs typeface="Cabin"/>
              <a:sym typeface="Cabin"/>
            </a:endParaRPr>
          </a:p>
        </p:txBody>
      </p:sp>
      <p:sp>
        <p:nvSpPr>
          <p:cNvPr id="1441" name="Google Shape;1441;g2ba857a6522_0_1807"/>
          <p:cNvSpPr txBox="1"/>
          <p:nvPr/>
        </p:nvSpPr>
        <p:spPr>
          <a:xfrm>
            <a:off x="172865" y="410561"/>
            <a:ext cx="8199000" cy="7479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EXPERIMENTANDO CON LA SOLUCIÓN</a:t>
            </a:r>
            <a:endParaRPr sz="1600" b="0" i="0" u="none" strike="noStrike" cap="none">
              <a:solidFill>
                <a:srgbClr val="000000"/>
              </a:solidFill>
              <a:latin typeface="Arvo"/>
              <a:ea typeface="Arvo"/>
              <a:cs typeface="Arvo"/>
              <a:sym typeface="Arv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g2ba857a6522_0_1815"/>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0" lvl="0" indent="0" algn="ctr" rtl="0">
              <a:lnSpc>
                <a:spcPct val="100000"/>
              </a:lnSpc>
              <a:spcBef>
                <a:spcPts val="0"/>
              </a:spcBef>
              <a:spcAft>
                <a:spcPts val="0"/>
              </a:spcAft>
              <a:buSzPts val="200"/>
              <a:buNone/>
            </a:pPr>
            <a:endParaRPr/>
          </a:p>
        </p:txBody>
      </p:sp>
      <p:sp>
        <p:nvSpPr>
          <p:cNvPr id="1447" name="Google Shape;1447;g2ba857a6522_0_1815"/>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448" name="Google Shape;1448;g2ba857a6522_0_1815"/>
          <p:cNvSpPr/>
          <p:nvPr/>
        </p:nvSpPr>
        <p:spPr>
          <a:xfrm>
            <a:off x="271310" y="1602287"/>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rgbClr val="000000"/>
                </a:solidFill>
                <a:highlight>
                  <a:srgbClr val="EBF58B"/>
                </a:highlight>
                <a:latin typeface="Cabin"/>
                <a:ea typeface="Cabin"/>
                <a:cs typeface="Cabin"/>
                <a:sym typeface="Cabin"/>
              </a:rPr>
              <a:t>Interesar / recomendar / comprar / usar</a:t>
            </a:r>
            <a:endParaRPr sz="1600" b="0" i="0" u="none" strike="noStrike" cap="none">
              <a:solidFill>
                <a:srgbClr val="000000"/>
              </a:solidFill>
              <a:latin typeface="Arial"/>
              <a:ea typeface="Arial"/>
              <a:cs typeface="Arial"/>
              <a:sym typeface="Arial"/>
            </a:endParaRPr>
          </a:p>
        </p:txBody>
      </p:sp>
      <p:sp>
        <p:nvSpPr>
          <p:cNvPr id="1449" name="Google Shape;1449;g2ba857a6522_0_1815"/>
          <p:cNvSpPr txBox="1"/>
          <p:nvPr/>
        </p:nvSpPr>
        <p:spPr>
          <a:xfrm>
            <a:off x="168663" y="2524839"/>
            <a:ext cx="56388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DISEÑO DEL EXPERIMENTO</a:t>
            </a:r>
            <a:r>
              <a:rPr lang="es-CL" sz="1600" b="0" i="1" u="none" strike="noStrike" cap="none">
                <a:solidFill>
                  <a:srgbClr val="000000"/>
                </a:solidFill>
                <a:highlight>
                  <a:srgbClr val="58D091"/>
                </a:highlight>
                <a:latin typeface="Cabin"/>
                <a:ea typeface="Cabin"/>
                <a:cs typeface="Cabin"/>
                <a:sym typeface="Cabin"/>
              </a:rPr>
              <a:t> </a:t>
            </a:r>
            <a:r>
              <a:rPr lang="es-CL" sz="1600" b="0" i="1" u="none" strike="noStrike" cap="none">
                <a:solidFill>
                  <a:srgbClr val="000000"/>
                </a:solidFill>
                <a:latin typeface="Cabin"/>
                <a:ea typeface="Cabin"/>
                <a:cs typeface="Cabin"/>
                <a:sym typeface="Cabin"/>
              </a:rPr>
              <a:t>(Para verificarlo haremos…)</a:t>
            </a:r>
            <a:endParaRPr sz="1600" b="0" i="1" u="none" strike="noStrike" cap="none">
              <a:solidFill>
                <a:srgbClr val="000000"/>
              </a:solidFill>
              <a:latin typeface="Cabin"/>
              <a:ea typeface="Cabin"/>
              <a:cs typeface="Cabin"/>
              <a:sym typeface="Cabin"/>
            </a:endParaRPr>
          </a:p>
        </p:txBody>
      </p:sp>
      <p:sp>
        <p:nvSpPr>
          <p:cNvPr id="1450" name="Google Shape;1450;g2ba857a6522_0_1815"/>
          <p:cNvSpPr/>
          <p:nvPr/>
        </p:nvSpPr>
        <p:spPr>
          <a:xfrm>
            <a:off x="271310" y="2884434"/>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rgbClr val="000000"/>
                </a:solidFill>
                <a:highlight>
                  <a:srgbClr val="EBF58B"/>
                </a:highlight>
                <a:latin typeface="Cabin"/>
                <a:ea typeface="Cabin"/>
                <a:cs typeface="Cabin"/>
                <a:sym typeface="Cabin"/>
              </a:rPr>
              <a:t>¿Qué experimento haremos? (Pensando en 1 hora)</a:t>
            </a:r>
            <a:endParaRPr sz="1600" b="0" i="0" u="none" strike="noStrike" cap="none">
              <a:solidFill>
                <a:srgbClr val="000000"/>
              </a:solidFill>
              <a:latin typeface="Arial"/>
              <a:ea typeface="Arial"/>
              <a:cs typeface="Arial"/>
              <a:sym typeface="Arial"/>
            </a:endParaRPr>
          </a:p>
        </p:txBody>
      </p:sp>
      <p:sp>
        <p:nvSpPr>
          <p:cNvPr id="1451" name="Google Shape;1451;g2ba857a6522_0_1815"/>
          <p:cNvSpPr txBox="1"/>
          <p:nvPr/>
        </p:nvSpPr>
        <p:spPr>
          <a:xfrm>
            <a:off x="168663" y="3806967"/>
            <a:ext cx="4418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MÉTRICA</a:t>
            </a:r>
            <a:r>
              <a:rPr lang="es-CL" sz="1600" b="1" i="0" u="none" strike="noStrike" cap="none">
                <a:solidFill>
                  <a:srgbClr val="000000"/>
                </a:solidFill>
                <a:latin typeface="Cabin"/>
                <a:ea typeface="Cabin"/>
                <a:cs typeface="Cabin"/>
                <a:sym typeface="Cabin"/>
              </a:rPr>
              <a:t>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452" name="Google Shape;1452;g2ba857a6522_0_1815"/>
          <p:cNvSpPr/>
          <p:nvPr/>
        </p:nvSpPr>
        <p:spPr>
          <a:xfrm>
            <a:off x="271310" y="4166581"/>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rgbClr val="000000"/>
                </a:solidFill>
                <a:highlight>
                  <a:srgbClr val="EBF58B"/>
                </a:highlight>
                <a:latin typeface="Cabin"/>
                <a:ea typeface="Cabin"/>
                <a:cs typeface="Cabin"/>
                <a:sym typeface="Cabin"/>
              </a:rPr>
              <a:t>¿Qué métrica medirán? ¿Cuál es el criterio de éxito?</a:t>
            </a:r>
            <a:endParaRPr sz="1600" b="0" i="0" u="none" strike="noStrike" cap="none">
              <a:solidFill>
                <a:srgbClr val="000000"/>
              </a:solidFill>
              <a:latin typeface="Arial"/>
              <a:ea typeface="Arial"/>
              <a:cs typeface="Arial"/>
              <a:sym typeface="Arial"/>
            </a:endParaRPr>
          </a:p>
        </p:txBody>
      </p:sp>
      <p:sp>
        <p:nvSpPr>
          <p:cNvPr id="1453" name="Google Shape;1453;g2ba857a6522_0_1815"/>
          <p:cNvSpPr txBox="1"/>
          <p:nvPr/>
        </p:nvSpPr>
        <p:spPr>
          <a:xfrm>
            <a:off x="168663" y="5089123"/>
            <a:ext cx="468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(se valida o no lo que creíamos…)</a:t>
            </a:r>
            <a:endParaRPr sz="1600" b="0" i="1" u="none" strike="noStrike" cap="none">
              <a:solidFill>
                <a:srgbClr val="000000"/>
              </a:solidFill>
              <a:latin typeface="Cabin"/>
              <a:ea typeface="Cabin"/>
              <a:cs typeface="Cabin"/>
              <a:sym typeface="Cabin"/>
            </a:endParaRPr>
          </a:p>
        </p:txBody>
      </p:sp>
      <p:sp>
        <p:nvSpPr>
          <p:cNvPr id="1454" name="Google Shape;1454;g2ba857a6522_0_1815"/>
          <p:cNvSpPr/>
          <p:nvPr/>
        </p:nvSpPr>
        <p:spPr>
          <a:xfrm>
            <a:off x="271310" y="5448728"/>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dk1"/>
                </a:solidFill>
                <a:highlight>
                  <a:srgbClr val="EBF58B"/>
                </a:highlight>
                <a:latin typeface="Cabin"/>
                <a:ea typeface="Cabin"/>
                <a:cs typeface="Cabin"/>
                <a:sym typeface="Cabin"/>
              </a:rPr>
              <a:t> ¿Qué pasó?</a:t>
            </a:r>
            <a:endParaRPr sz="1800" b="0" i="0" u="none" strike="noStrike" cap="none">
              <a:solidFill>
                <a:schemeClr val="dk1"/>
              </a:solidFill>
              <a:highlight>
                <a:srgbClr val="EBF58B"/>
              </a:highlight>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dk1"/>
                </a:solidFill>
                <a:highlight>
                  <a:srgbClr val="EBF58B"/>
                </a:highlight>
                <a:latin typeface="Cabin"/>
                <a:ea typeface="Cabin"/>
                <a:cs typeface="Cabin"/>
                <a:sym typeface="Cabin"/>
              </a:rPr>
              <a:t>¿Se valida o no la hipótesis?</a:t>
            </a:r>
            <a:endParaRPr sz="1800" b="0" i="0" u="none" strike="noStrike" cap="none">
              <a:solidFill>
                <a:srgbClr val="000000"/>
              </a:solidFill>
              <a:highlight>
                <a:srgbClr val="EBF58B"/>
              </a:highlight>
              <a:latin typeface="Cabin"/>
              <a:ea typeface="Cabin"/>
              <a:cs typeface="Cabin"/>
              <a:sym typeface="Cabin"/>
            </a:endParaRPr>
          </a:p>
        </p:txBody>
      </p:sp>
      <p:sp>
        <p:nvSpPr>
          <p:cNvPr id="1455" name="Google Shape;1455;g2ba857a6522_0_1815"/>
          <p:cNvSpPr txBox="1"/>
          <p:nvPr/>
        </p:nvSpPr>
        <p:spPr>
          <a:xfrm>
            <a:off x="168663" y="6371269"/>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highlight>
                  <a:srgbClr val="58D091"/>
                </a:highlight>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(lo que aprendimos fue…)</a:t>
            </a:r>
            <a:endParaRPr sz="1600" b="0" i="1" u="none" strike="noStrike" cap="none">
              <a:solidFill>
                <a:srgbClr val="000000"/>
              </a:solidFill>
              <a:latin typeface="Cabin"/>
              <a:ea typeface="Cabin"/>
              <a:cs typeface="Cabin"/>
              <a:sym typeface="Cabin"/>
            </a:endParaRPr>
          </a:p>
        </p:txBody>
      </p:sp>
      <p:sp>
        <p:nvSpPr>
          <p:cNvPr id="1456" name="Google Shape;1456;g2ba857a6522_0_1815"/>
          <p:cNvSpPr/>
          <p:nvPr/>
        </p:nvSpPr>
        <p:spPr>
          <a:xfrm>
            <a:off x="271310" y="6730875"/>
            <a:ext cx="9558300" cy="824400"/>
          </a:xfrm>
          <a:prstGeom prst="rect">
            <a:avLst/>
          </a:prstGeom>
          <a:solidFill>
            <a:srgbClr val="58D091">
              <a:alpha val="22350"/>
            </a:srgbClr>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chemeClr val="dk1"/>
                </a:solidFill>
                <a:highlight>
                  <a:srgbClr val="EBF58B"/>
                </a:highlight>
                <a:latin typeface="Cabin"/>
                <a:ea typeface="Cabin"/>
                <a:cs typeface="Cabin"/>
                <a:sym typeface="Cabin"/>
              </a:rPr>
              <a:t>¿Qué aprendimos tras obtener los resultados?</a:t>
            </a:r>
            <a:endParaRPr sz="1800" b="0" i="0" u="none" strike="noStrike" cap="none">
              <a:solidFill>
                <a:schemeClr val="dk1"/>
              </a:solidFill>
              <a:highlight>
                <a:srgbClr val="EBF58B"/>
              </a:highlight>
              <a:latin typeface="Cabin"/>
              <a:ea typeface="Cabin"/>
              <a:cs typeface="Cabin"/>
              <a:sym typeface="Cabin"/>
            </a:endParaRPr>
          </a:p>
          <a:p>
            <a:pPr marL="0" marR="0" lvl="0" indent="0" algn="ctr" rtl="0">
              <a:lnSpc>
                <a:spcPct val="115000"/>
              </a:lnSpc>
              <a:spcBef>
                <a:spcPts val="0"/>
              </a:spcBef>
              <a:spcAft>
                <a:spcPts val="0"/>
              </a:spcAft>
              <a:buClr>
                <a:srgbClr val="000000"/>
              </a:buClr>
              <a:buSzPts val="1200"/>
              <a:buFont typeface="Arial"/>
              <a:buNone/>
            </a:pPr>
            <a:r>
              <a:rPr lang="es-CL" sz="1800" b="0" i="0" u="none" strike="noStrike" cap="none">
                <a:solidFill>
                  <a:schemeClr val="dk1"/>
                </a:solidFill>
                <a:highlight>
                  <a:srgbClr val="EBF58B"/>
                </a:highlight>
                <a:latin typeface="Cabin"/>
                <a:ea typeface="Cabin"/>
                <a:cs typeface="Cabin"/>
                <a:sym typeface="Cabin"/>
              </a:rPr>
              <a:t>Respuestas de las fortalezas, debilidades y mejoras</a:t>
            </a:r>
            <a:endParaRPr sz="1800" b="0" i="0" u="none" strike="noStrike" cap="none">
              <a:solidFill>
                <a:schemeClr val="dk1"/>
              </a:solidFill>
              <a:highlight>
                <a:srgbClr val="EBF58B"/>
              </a:highlight>
              <a:latin typeface="Cabin"/>
              <a:ea typeface="Cabin"/>
              <a:cs typeface="Cabin"/>
              <a:sym typeface="Cabin"/>
            </a:endParaRPr>
          </a:p>
        </p:txBody>
      </p:sp>
      <p:sp>
        <p:nvSpPr>
          <p:cNvPr id="1457" name="Google Shape;1457;g2ba857a6522_0_1815"/>
          <p:cNvSpPr txBox="1"/>
          <p:nvPr/>
        </p:nvSpPr>
        <p:spPr>
          <a:xfrm>
            <a:off x="172865" y="410561"/>
            <a:ext cx="8199000" cy="7479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EXPERIMENTANDO CON LA SOLUCIÓN</a:t>
            </a:r>
            <a:endParaRPr sz="1600" b="0" i="0" u="none" strike="noStrike" cap="none">
              <a:solidFill>
                <a:srgbClr val="000000"/>
              </a:solidFill>
              <a:latin typeface="Arvo"/>
              <a:ea typeface="Arvo"/>
              <a:cs typeface="Arvo"/>
              <a:sym typeface="Arvo"/>
            </a:endParaRPr>
          </a:p>
        </p:txBody>
      </p:sp>
      <p:sp>
        <p:nvSpPr>
          <p:cNvPr id="1458" name="Google Shape;1458;g2ba857a6522_0_1815"/>
          <p:cNvSpPr/>
          <p:nvPr/>
        </p:nvSpPr>
        <p:spPr>
          <a:xfrm>
            <a:off x="193597" y="1205721"/>
            <a:ext cx="9656700" cy="388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g2ba857a6522_0_1831"/>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464" name="Google Shape;1464;g2ba857a6522_0_1831"/>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465" name="Google Shape;1465;g2ba857a6522_0_1831"/>
          <p:cNvSpPr txBox="1"/>
          <p:nvPr/>
        </p:nvSpPr>
        <p:spPr>
          <a:xfrm>
            <a:off x="2667471" y="6675863"/>
            <a:ext cx="582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bin"/>
              <a:ea typeface="Cabin"/>
              <a:cs typeface="Cabin"/>
              <a:sym typeface="Cabin"/>
            </a:endParaRPr>
          </a:p>
        </p:txBody>
      </p:sp>
      <p:sp>
        <p:nvSpPr>
          <p:cNvPr id="1466" name="Google Shape;1466;g2ba857a6522_0_1831"/>
          <p:cNvSpPr txBox="1"/>
          <p:nvPr/>
        </p:nvSpPr>
        <p:spPr>
          <a:xfrm>
            <a:off x="3240025" y="6484535"/>
            <a:ext cx="3801300" cy="5895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bin"/>
              <a:ea typeface="Cabin"/>
              <a:cs typeface="Cabin"/>
              <a:sym typeface="Cabin"/>
            </a:endParaRPr>
          </a:p>
        </p:txBody>
      </p:sp>
      <p:sp>
        <p:nvSpPr>
          <p:cNvPr id="1467" name="Google Shape;1467;g2ba857a6522_0_1831"/>
          <p:cNvSpPr txBox="1"/>
          <p:nvPr/>
        </p:nvSpPr>
        <p:spPr>
          <a:xfrm>
            <a:off x="188572" y="5933887"/>
            <a:ext cx="9736800" cy="6615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es-CL" sz="4200" b="0" i="0" u="none" strike="noStrike" cap="none">
                <a:solidFill>
                  <a:srgbClr val="000000"/>
                </a:solidFill>
                <a:highlight>
                  <a:srgbClr val="FF8A80"/>
                </a:highlight>
                <a:latin typeface="Arvo"/>
                <a:ea typeface="Arvo"/>
                <a:cs typeface="Arvo"/>
                <a:sym typeface="Arvo"/>
              </a:rPr>
              <a:t>REFLEXIÓN</a:t>
            </a:r>
            <a:endParaRPr sz="4200" b="1" i="0" u="none" strike="noStrike" cap="none">
              <a:solidFill>
                <a:srgbClr val="000000"/>
              </a:solidFill>
              <a:highlight>
                <a:srgbClr val="FF8A80"/>
              </a:highlight>
              <a:latin typeface="Arvo"/>
              <a:ea typeface="Arvo"/>
              <a:cs typeface="Arvo"/>
              <a:sym typeface="Arvo"/>
            </a:endParaRPr>
          </a:p>
        </p:txBody>
      </p:sp>
      <p:sp>
        <p:nvSpPr>
          <p:cNvPr id="1468" name="Google Shape;1468;g2ba857a6522_0_1831"/>
          <p:cNvSpPr txBox="1"/>
          <p:nvPr/>
        </p:nvSpPr>
        <p:spPr>
          <a:xfrm>
            <a:off x="1601531" y="6484535"/>
            <a:ext cx="7027500" cy="5895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bin"/>
              <a:ea typeface="Cabin"/>
              <a:cs typeface="Cabin"/>
              <a:sym typeface="Cabin"/>
            </a:endParaRPr>
          </a:p>
        </p:txBody>
      </p:sp>
      <p:pic>
        <p:nvPicPr>
          <p:cNvPr id="1469" name="Google Shape;1469;g2ba857a6522_0_1831"/>
          <p:cNvPicPr preferRelativeResize="0"/>
          <p:nvPr/>
        </p:nvPicPr>
        <p:blipFill rotWithShape="1">
          <a:blip r:embed="rId3">
            <a:alphaModFix/>
          </a:blip>
          <a:srcRect/>
          <a:stretch/>
        </p:blipFill>
        <p:spPr>
          <a:xfrm>
            <a:off x="3933927" y="3441213"/>
            <a:ext cx="1984882" cy="2091512"/>
          </a:xfrm>
          <a:prstGeom prst="rect">
            <a:avLst/>
          </a:prstGeom>
          <a:noFill/>
          <a:ln>
            <a:noFill/>
          </a:ln>
        </p:spPr>
      </p:pic>
      <p:pic>
        <p:nvPicPr>
          <p:cNvPr id="1470" name="Google Shape;1470;g2ba857a6522_0_1831"/>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g2ba857a6522_0_1841"/>
          <p:cNvSpPr txBox="1"/>
          <p:nvPr/>
        </p:nvSpPr>
        <p:spPr>
          <a:xfrm>
            <a:off x="356152" y="1208038"/>
            <a:ext cx="9357600" cy="360900"/>
          </a:xfrm>
          <a:prstGeom prst="rect">
            <a:avLst/>
          </a:prstGeom>
          <a:noFill/>
          <a:ln>
            <a:noFill/>
          </a:ln>
        </p:spPr>
        <p:txBody>
          <a:bodyPr spcFirstLastPara="1" wrap="square" lIns="101350" tIns="101350" rIns="101350" bIns="101350" anchor="t" anchorCtr="0">
            <a:noAutofit/>
          </a:bodyPr>
          <a:lstStyle/>
          <a:p>
            <a:pPr marL="0" marR="0" lvl="0" indent="0" algn="just"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Esta reflexión se realiza de </a:t>
            </a:r>
            <a:r>
              <a:rPr lang="es-CL" sz="1600" b="0" i="0" u="none" strike="noStrike" cap="none">
                <a:solidFill>
                  <a:schemeClr val="dk1"/>
                </a:solidFill>
                <a:highlight>
                  <a:srgbClr val="EBF58B"/>
                </a:highlight>
                <a:latin typeface="Cabin"/>
                <a:ea typeface="Cabin"/>
                <a:cs typeface="Cabin"/>
                <a:sym typeface="Cabin"/>
              </a:rPr>
              <a:t>manera individual </a:t>
            </a:r>
            <a:r>
              <a:rPr lang="es-CL" sz="1600" b="0" i="0" u="none" strike="noStrike" cap="none">
                <a:solidFill>
                  <a:schemeClr val="dk1"/>
                </a:solidFill>
                <a:latin typeface="Cabin"/>
                <a:ea typeface="Cabin"/>
                <a:cs typeface="Cabin"/>
                <a:sym typeface="Cabin"/>
              </a:rPr>
              <a:t>y será evaluada en la rúbrica. </a:t>
            </a: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7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2400"/>
              <a:buFont typeface="Arial"/>
              <a:buNone/>
            </a:pPr>
            <a:endParaRPr sz="1600" b="0" i="0" u="none" strike="noStrike" cap="none">
              <a:solidFill>
                <a:schemeClr val="dk1"/>
              </a:solidFill>
              <a:latin typeface="Cabin"/>
              <a:ea typeface="Cabin"/>
              <a:cs typeface="Cabin"/>
              <a:sym typeface="Cabin"/>
            </a:endParaRPr>
          </a:p>
        </p:txBody>
      </p:sp>
      <p:graphicFrame>
        <p:nvGraphicFramePr>
          <p:cNvPr id="1476" name="Google Shape;1476;g2ba857a6522_0_1841"/>
          <p:cNvGraphicFramePr/>
          <p:nvPr/>
        </p:nvGraphicFramePr>
        <p:xfrm>
          <a:off x="366297" y="2204396"/>
          <a:ext cx="9208725" cy="5332300"/>
        </p:xfrm>
        <a:graphic>
          <a:graphicData uri="http://schemas.openxmlformats.org/drawingml/2006/table">
            <a:tbl>
              <a:tblPr>
                <a:noFill/>
                <a:tableStyleId>{B38A3FFF-AA4F-47F4-87D7-51A0DCEEA71D}</a:tableStyleId>
              </a:tblPr>
              <a:tblGrid>
                <a:gridCol w="9208725">
                  <a:extLst>
                    <a:ext uri="{9D8B030D-6E8A-4147-A177-3AD203B41FA5}">
                      <a16:colId xmlns:a16="http://schemas.microsoft.com/office/drawing/2014/main" val="20000"/>
                    </a:ext>
                  </a:extLst>
                </a:gridCol>
              </a:tblGrid>
              <a:tr h="580700">
                <a:tc>
                  <a:txBody>
                    <a:bodyPr/>
                    <a:lstStyle/>
                    <a:p>
                      <a:pPr marL="0" marR="0" lvl="0" indent="0" algn="ctr" rtl="0">
                        <a:lnSpc>
                          <a:spcPct val="100000"/>
                        </a:lnSpc>
                        <a:spcBef>
                          <a:spcPts val="0"/>
                        </a:spcBef>
                        <a:spcAft>
                          <a:spcPts val="0"/>
                        </a:spcAft>
                        <a:buClr>
                          <a:srgbClr val="000000"/>
                        </a:buClr>
                        <a:buSzPts val="1800"/>
                        <a:buFont typeface="Arial"/>
                        <a:buNone/>
                      </a:pPr>
                      <a:r>
                        <a:rPr lang="es-CL" sz="1200" b="1" i="0" u="none" strike="noStrike" cap="none">
                          <a:solidFill>
                            <a:schemeClr val="dk1"/>
                          </a:solidFill>
                          <a:latin typeface="Cabin"/>
                          <a:ea typeface="Cabin"/>
                          <a:cs typeface="Cabin"/>
                          <a:sym typeface="Cabin"/>
                        </a:rPr>
                        <a:t>1.- Describe una dificultad o adversidad </a:t>
                      </a:r>
                      <a:r>
                        <a:rPr lang="es-CL" sz="1200" b="0" i="0" u="none" strike="noStrike" cap="none">
                          <a:solidFill>
                            <a:schemeClr val="dk1"/>
                          </a:solidFill>
                          <a:highlight>
                            <a:srgbClr val="EBF58B"/>
                          </a:highlight>
                          <a:latin typeface="Cabin"/>
                          <a:ea typeface="Cabin"/>
                          <a:cs typeface="Cabin"/>
                          <a:sym typeface="Cabin"/>
                        </a:rPr>
                        <a:t>personal</a:t>
                      </a:r>
                      <a:r>
                        <a:rPr lang="es-CL" sz="1200" b="1" i="0" u="none" strike="noStrike" cap="none">
                          <a:solidFill>
                            <a:schemeClr val="dk1"/>
                          </a:solidFill>
                          <a:latin typeface="Cabin"/>
                          <a:ea typeface="Cabin"/>
                          <a:cs typeface="Cabin"/>
                          <a:sym typeface="Cabin"/>
                        </a:rPr>
                        <a:t> vivida durante esta experiencia. Explica dicha situación. </a:t>
                      </a:r>
                      <a:endParaRPr sz="1600" u="none" strike="noStrike" cap="none"/>
                    </a:p>
                  </a:txBody>
                  <a:tcPr marL="100425" marR="1004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8A80"/>
                    </a:solidFill>
                  </a:tcPr>
                </a:tc>
                <a:extLst>
                  <a:ext uri="{0D108BD9-81ED-4DB2-BD59-A6C34878D82A}">
                    <a16:rowId xmlns:a16="http://schemas.microsoft.com/office/drawing/2014/main" val="10000"/>
                  </a:ext>
                </a:extLst>
              </a:tr>
              <a:tr h="602025">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100425" marR="1004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11275">
                <a:tc>
                  <a:txBody>
                    <a:bodyPr/>
                    <a:lstStyle/>
                    <a:p>
                      <a:pPr marL="0" marR="0" lvl="0" indent="0" algn="ctr" rtl="0">
                        <a:lnSpc>
                          <a:spcPct val="100000"/>
                        </a:lnSpc>
                        <a:spcBef>
                          <a:spcPts val="0"/>
                        </a:spcBef>
                        <a:spcAft>
                          <a:spcPts val="0"/>
                        </a:spcAft>
                        <a:buClr>
                          <a:srgbClr val="000000"/>
                        </a:buClr>
                        <a:buSzPts val="1800"/>
                        <a:buFont typeface="Arial"/>
                        <a:buNone/>
                      </a:pPr>
                      <a:r>
                        <a:rPr lang="es-CL" sz="1200" b="1" i="0" u="none" strike="noStrike" cap="none">
                          <a:solidFill>
                            <a:schemeClr val="dk1"/>
                          </a:solidFill>
                          <a:latin typeface="Cabin"/>
                          <a:ea typeface="Cabin"/>
                          <a:cs typeface="Cabin"/>
                          <a:sym typeface="Cabin"/>
                        </a:rPr>
                        <a:t>2. Describe una dificultad o adversidad </a:t>
                      </a:r>
                      <a:r>
                        <a:rPr lang="es-CL" sz="1200" b="0" i="0" u="none" strike="noStrike" cap="none">
                          <a:solidFill>
                            <a:schemeClr val="dk1"/>
                          </a:solidFill>
                          <a:highlight>
                            <a:srgbClr val="EBF58B"/>
                          </a:highlight>
                          <a:latin typeface="Cabin"/>
                          <a:ea typeface="Cabin"/>
                          <a:cs typeface="Cabin"/>
                          <a:sym typeface="Cabin"/>
                        </a:rPr>
                        <a:t>que vivió el equipo </a:t>
                      </a:r>
                      <a:r>
                        <a:rPr lang="es-CL" sz="1200" b="1" i="0" u="none" strike="noStrike" cap="none">
                          <a:solidFill>
                            <a:schemeClr val="dk1"/>
                          </a:solidFill>
                          <a:latin typeface="Cabin"/>
                          <a:ea typeface="Cabin"/>
                          <a:cs typeface="Cabin"/>
                          <a:sym typeface="Cabin"/>
                        </a:rPr>
                        <a:t>durante esta experiencia. Explica dicha situación. </a:t>
                      </a:r>
                      <a:endParaRPr sz="1200" b="1" i="0" u="none" strike="noStrike" cap="none">
                        <a:solidFill>
                          <a:schemeClr val="dk1"/>
                        </a:solidFill>
                        <a:latin typeface="Cabin"/>
                        <a:ea typeface="Cabin"/>
                        <a:cs typeface="Cabin"/>
                        <a:sym typeface="Cabin"/>
                      </a:endParaRPr>
                    </a:p>
                  </a:txBody>
                  <a:tcPr marL="100425" marR="1004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8A80"/>
                    </a:solidFill>
                  </a:tcPr>
                </a:tc>
                <a:extLst>
                  <a:ext uri="{0D108BD9-81ED-4DB2-BD59-A6C34878D82A}">
                    <a16:rowId xmlns:a16="http://schemas.microsoft.com/office/drawing/2014/main" val="10002"/>
                  </a:ext>
                </a:extLst>
              </a:tr>
              <a:tr h="711275">
                <a:tc>
                  <a:txBody>
                    <a:bodyPr/>
                    <a:lstStyle/>
                    <a:p>
                      <a:pPr marL="0" marR="0" lvl="0" indent="0" algn="ctr" rtl="0">
                        <a:lnSpc>
                          <a:spcPct val="100000"/>
                        </a:lnSpc>
                        <a:spcBef>
                          <a:spcPts val="0"/>
                        </a:spcBef>
                        <a:spcAft>
                          <a:spcPts val="0"/>
                        </a:spcAft>
                        <a:buClr>
                          <a:srgbClr val="000000"/>
                        </a:buClr>
                        <a:buSzPts val="1800"/>
                        <a:buFont typeface="Arial"/>
                        <a:buNone/>
                      </a:pPr>
                      <a:endParaRPr sz="1200" b="1" i="0" u="none" strike="noStrike" cap="none">
                        <a:solidFill>
                          <a:schemeClr val="dk1"/>
                        </a:solidFill>
                        <a:latin typeface="Cabin"/>
                        <a:ea typeface="Cabin"/>
                        <a:cs typeface="Cabin"/>
                        <a:sym typeface="Cabin"/>
                      </a:endParaRPr>
                    </a:p>
                  </a:txBody>
                  <a:tcPr marL="100425" marR="1004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11275">
                <a:tc>
                  <a:txBody>
                    <a:bodyPr/>
                    <a:lstStyle/>
                    <a:p>
                      <a:pPr marL="0" marR="0" lvl="0" indent="0" algn="ctr" rtl="0">
                        <a:lnSpc>
                          <a:spcPct val="100000"/>
                        </a:lnSpc>
                        <a:spcBef>
                          <a:spcPts val="0"/>
                        </a:spcBef>
                        <a:spcAft>
                          <a:spcPts val="0"/>
                        </a:spcAft>
                        <a:buClr>
                          <a:srgbClr val="000000"/>
                        </a:buClr>
                        <a:buSzPts val="1800"/>
                        <a:buFont typeface="Arial"/>
                        <a:buNone/>
                      </a:pPr>
                      <a:r>
                        <a:rPr lang="es-CL" sz="1200" b="1" i="0" u="none" strike="noStrike" cap="none">
                          <a:solidFill>
                            <a:schemeClr val="dk1"/>
                          </a:solidFill>
                          <a:latin typeface="Cabin"/>
                          <a:ea typeface="Cabin"/>
                          <a:cs typeface="Cabin"/>
                          <a:sym typeface="Cabin"/>
                        </a:rPr>
                        <a:t>3. ¿Qué aprendizaje obtuviste a raíz de esta situación de alguna de estas situaciones? Fundamenta.</a:t>
                      </a:r>
                      <a:endParaRPr sz="1200" b="1" i="0" u="none" strike="noStrike" cap="none">
                        <a:solidFill>
                          <a:schemeClr val="dk1"/>
                        </a:solidFill>
                        <a:latin typeface="Cabin"/>
                        <a:ea typeface="Cabin"/>
                        <a:cs typeface="Cabin"/>
                        <a:sym typeface="Cabin"/>
                      </a:endParaRPr>
                    </a:p>
                  </a:txBody>
                  <a:tcPr marL="100425" marR="1004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8A80"/>
                    </a:solidFill>
                  </a:tcPr>
                </a:tc>
                <a:extLst>
                  <a:ext uri="{0D108BD9-81ED-4DB2-BD59-A6C34878D82A}">
                    <a16:rowId xmlns:a16="http://schemas.microsoft.com/office/drawing/2014/main" val="10004"/>
                  </a:ext>
                </a:extLst>
              </a:tr>
              <a:tr h="799750">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100425" marR="1004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93975">
                <a:tc>
                  <a:txBody>
                    <a:bodyPr/>
                    <a:lstStyle/>
                    <a:p>
                      <a:pPr marL="0" marR="0" lvl="0" indent="0" algn="ctr" rtl="0">
                        <a:lnSpc>
                          <a:spcPct val="100000"/>
                        </a:lnSpc>
                        <a:spcBef>
                          <a:spcPts val="0"/>
                        </a:spcBef>
                        <a:spcAft>
                          <a:spcPts val="0"/>
                        </a:spcAft>
                        <a:buClr>
                          <a:srgbClr val="000000"/>
                        </a:buClr>
                        <a:buSzPts val="1800"/>
                        <a:buFont typeface="Arial"/>
                        <a:buNone/>
                      </a:pPr>
                      <a:r>
                        <a:rPr lang="es-CL" sz="1200" b="1" i="0" u="none" strike="noStrike" cap="none">
                          <a:solidFill>
                            <a:schemeClr val="dk1"/>
                          </a:solidFill>
                          <a:latin typeface="Cabin"/>
                          <a:ea typeface="Cabin"/>
                          <a:cs typeface="Cabin"/>
                          <a:sym typeface="Cabin"/>
                        </a:rPr>
                        <a:t>4. En relación a esta dificultad enfrentada ¿Qué harías diferente para una próxima vez?</a:t>
                      </a:r>
                      <a:endParaRPr sz="1200" b="1" i="0" u="none" strike="noStrike" cap="none">
                        <a:solidFill>
                          <a:schemeClr val="dk1"/>
                        </a:solidFill>
                        <a:latin typeface="Cabin"/>
                        <a:ea typeface="Cabin"/>
                        <a:cs typeface="Cabin"/>
                        <a:sym typeface="Cabin"/>
                      </a:endParaRPr>
                    </a:p>
                  </a:txBody>
                  <a:tcPr marL="100425" marR="1004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8A80"/>
                    </a:solidFill>
                  </a:tcPr>
                </a:tc>
                <a:extLst>
                  <a:ext uri="{0D108BD9-81ED-4DB2-BD59-A6C34878D82A}">
                    <a16:rowId xmlns:a16="http://schemas.microsoft.com/office/drawing/2014/main" val="10006"/>
                  </a:ext>
                </a:extLst>
              </a:tr>
              <a:tr h="622025">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latin typeface="Cabin"/>
                        <a:ea typeface="Cabin"/>
                        <a:cs typeface="Cabin"/>
                        <a:sym typeface="Cabin"/>
                      </a:endParaRPr>
                    </a:p>
                  </a:txBody>
                  <a:tcPr marL="100425" marR="100425" marT="103175" marB="1031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477" name="Google Shape;1477;g2ba857a6522_0_1841"/>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chemeClr val="dk1"/>
                </a:solidFill>
                <a:latin typeface="Arvo"/>
                <a:ea typeface="Arvo"/>
                <a:cs typeface="Arvo"/>
                <a:sym typeface="Arvo"/>
              </a:rPr>
              <a:t>REFLEXIÓN </a:t>
            </a:r>
            <a:r>
              <a:rPr lang="es-CL" sz="2700" b="0" i="0" u="none" strike="noStrike" cap="none">
                <a:solidFill>
                  <a:schemeClr val="dk1"/>
                </a:solidFill>
                <a:latin typeface="Arvo"/>
                <a:ea typeface="Arvo"/>
                <a:cs typeface="Arvo"/>
                <a:sym typeface="Arvo"/>
              </a:rPr>
              <a:t>ACERCA DEL </a:t>
            </a:r>
            <a:r>
              <a:rPr lang="es-CL" sz="2700" b="1" i="0" u="none" strike="noStrike" cap="none">
                <a:solidFill>
                  <a:schemeClr val="dk1"/>
                </a:solidFill>
                <a:latin typeface="Arvo"/>
                <a:ea typeface="Arvo"/>
                <a:cs typeface="Arvo"/>
                <a:sym typeface="Arvo"/>
              </a:rPr>
              <a:t>FRACASO</a:t>
            </a:r>
            <a:endParaRPr sz="2700" b="1" i="0" u="none" strike="noStrike" cap="none">
              <a:solidFill>
                <a:schemeClr val="dk1"/>
              </a:solidFill>
              <a:latin typeface="Arvo"/>
              <a:ea typeface="Arvo"/>
              <a:cs typeface="Arvo"/>
              <a:sym typeface="Arvo"/>
            </a:endParaRPr>
          </a:p>
        </p:txBody>
      </p:sp>
      <p:sp>
        <p:nvSpPr>
          <p:cNvPr id="1478" name="Google Shape;1478;g2ba857a6522_0_1841"/>
          <p:cNvSpPr txBox="1"/>
          <p:nvPr/>
        </p:nvSpPr>
        <p:spPr>
          <a:xfrm>
            <a:off x="366297" y="1662693"/>
            <a:ext cx="5653500" cy="404700"/>
          </a:xfrm>
          <a:prstGeom prst="rect">
            <a:avLst/>
          </a:prstGeom>
          <a:solidFill>
            <a:srgbClr val="EFEFEF"/>
          </a:solid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s-CL" sz="1300" b="0" i="0" u="none" strike="noStrike" cap="none">
                <a:solidFill>
                  <a:srgbClr val="000000"/>
                </a:solidFill>
                <a:latin typeface="Cabin"/>
                <a:ea typeface="Cabin"/>
                <a:cs typeface="Cabin"/>
                <a:sym typeface="Cabin"/>
              </a:rPr>
              <a:t>NOMBRE ALUMNO 1:</a:t>
            </a:r>
            <a:endParaRPr sz="1300" b="0" i="0" u="none" strike="noStrike" cap="none">
              <a:solidFill>
                <a:srgbClr val="000000"/>
              </a:solidFill>
              <a:latin typeface="Cabin"/>
              <a:ea typeface="Cabin"/>
              <a:cs typeface="Cabin"/>
              <a:sym typeface="Cabi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g2ba857a6522_0_1848"/>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484" name="Google Shape;1484;g2ba857a6522_0_1848"/>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485" name="Google Shape;1485;g2ba857a6522_0_1848"/>
          <p:cNvSpPr txBox="1"/>
          <p:nvPr/>
        </p:nvSpPr>
        <p:spPr>
          <a:xfrm>
            <a:off x="2667471" y="6675863"/>
            <a:ext cx="582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bin"/>
              <a:ea typeface="Cabin"/>
              <a:cs typeface="Cabin"/>
              <a:sym typeface="Cabin"/>
            </a:endParaRPr>
          </a:p>
        </p:txBody>
      </p:sp>
      <p:sp>
        <p:nvSpPr>
          <p:cNvPr id="1486" name="Google Shape;1486;g2ba857a6522_0_1848"/>
          <p:cNvSpPr txBox="1"/>
          <p:nvPr/>
        </p:nvSpPr>
        <p:spPr>
          <a:xfrm>
            <a:off x="3240025" y="6484535"/>
            <a:ext cx="3801300" cy="5895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bin"/>
              <a:ea typeface="Cabin"/>
              <a:cs typeface="Cabin"/>
              <a:sym typeface="Cabin"/>
            </a:endParaRPr>
          </a:p>
        </p:txBody>
      </p:sp>
      <p:sp>
        <p:nvSpPr>
          <p:cNvPr id="1487" name="Google Shape;1487;g2ba857a6522_0_1848"/>
          <p:cNvSpPr txBox="1"/>
          <p:nvPr/>
        </p:nvSpPr>
        <p:spPr>
          <a:xfrm>
            <a:off x="188572" y="5933887"/>
            <a:ext cx="9736800" cy="6615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es-CL" sz="4200" b="0" i="0" u="none" strike="noStrike" cap="none">
                <a:solidFill>
                  <a:srgbClr val="000000"/>
                </a:solidFill>
                <a:highlight>
                  <a:srgbClr val="FF8A80"/>
                </a:highlight>
                <a:latin typeface="Arvo"/>
                <a:ea typeface="Arvo"/>
                <a:cs typeface="Arvo"/>
                <a:sym typeface="Arvo"/>
              </a:rPr>
              <a:t>COEVALUACIÓN</a:t>
            </a:r>
            <a:endParaRPr sz="4200" b="1" i="0" u="none" strike="noStrike" cap="none">
              <a:solidFill>
                <a:srgbClr val="000000"/>
              </a:solidFill>
              <a:highlight>
                <a:srgbClr val="FF8A80"/>
              </a:highlight>
              <a:latin typeface="Arvo"/>
              <a:ea typeface="Arvo"/>
              <a:cs typeface="Arvo"/>
              <a:sym typeface="Arvo"/>
            </a:endParaRPr>
          </a:p>
        </p:txBody>
      </p:sp>
      <p:pic>
        <p:nvPicPr>
          <p:cNvPr id="1488" name="Google Shape;1488;g2ba857a6522_0_1848"/>
          <p:cNvPicPr preferRelativeResize="0"/>
          <p:nvPr/>
        </p:nvPicPr>
        <p:blipFill rotWithShape="1">
          <a:blip r:embed="rId3">
            <a:alphaModFix/>
          </a:blip>
          <a:srcRect/>
          <a:stretch/>
        </p:blipFill>
        <p:spPr>
          <a:xfrm>
            <a:off x="3845531" y="3582769"/>
            <a:ext cx="2195971" cy="2094066"/>
          </a:xfrm>
          <a:prstGeom prst="rect">
            <a:avLst/>
          </a:prstGeom>
          <a:noFill/>
          <a:ln>
            <a:noFill/>
          </a:ln>
        </p:spPr>
      </p:pic>
      <p:pic>
        <p:nvPicPr>
          <p:cNvPr id="1489" name="Google Shape;1489;g2ba857a6522_0_1848"/>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9"/>
          <p:cNvSpPr/>
          <p:nvPr/>
        </p:nvSpPr>
        <p:spPr>
          <a:xfrm>
            <a:off x="774588" y="2510713"/>
            <a:ext cx="5064900" cy="27186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2800" b="1" i="0" u="none" strike="noStrike" cap="none">
                <a:solidFill>
                  <a:schemeClr val="dk1"/>
                </a:solidFill>
                <a:latin typeface="Cabin"/>
                <a:ea typeface="Cabin"/>
                <a:cs typeface="Cabin"/>
                <a:sym typeface="Cabin"/>
              </a:rPr>
              <a:t>OBJETIVO DE LA SESIÓN</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2000" b="0" i="0" u="none" strike="noStrike" cap="none">
                <a:solidFill>
                  <a:schemeClr val="dk1"/>
                </a:solidFill>
                <a:latin typeface="Cabin"/>
                <a:ea typeface="Cabin"/>
                <a:cs typeface="Cabin"/>
                <a:sym typeface="Cabin"/>
              </a:rPr>
              <a:t>Comprender cuáles son las barreras que dificultan el desarrollo de la empatía. </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2000" b="0" i="0" u="none" strike="noStrike" cap="none">
                <a:solidFill>
                  <a:schemeClr val="dk1"/>
                </a:solidFill>
                <a:latin typeface="Cabin"/>
                <a:ea typeface="Cabin"/>
                <a:cs typeface="Cabin"/>
                <a:sym typeface="Cabin"/>
              </a:rPr>
              <a:t>Caracterizar a una persona e identificar los prejuicios asociados a ella. </a:t>
            </a:r>
            <a:endParaRPr sz="2000" b="0" i="0" u="none" strike="noStrike" cap="none">
              <a:solidFill>
                <a:srgbClr val="000000"/>
              </a:solidFill>
              <a:latin typeface="Arial"/>
              <a:ea typeface="Arial"/>
              <a:cs typeface="Arial"/>
              <a:sym typeface="Arial"/>
            </a:endParaRPr>
          </a:p>
        </p:txBody>
      </p:sp>
      <p:pic>
        <p:nvPicPr>
          <p:cNvPr id="297" name="Google Shape;297;p9"/>
          <p:cNvPicPr preferRelativeResize="0"/>
          <p:nvPr/>
        </p:nvPicPr>
        <p:blipFill rotWithShape="1">
          <a:blip r:embed="rId3">
            <a:alphaModFix/>
          </a:blip>
          <a:srcRect/>
          <a:stretch/>
        </p:blipFill>
        <p:spPr>
          <a:xfrm>
            <a:off x="6410391" y="2406867"/>
            <a:ext cx="2859009" cy="2926275"/>
          </a:xfrm>
          <a:prstGeom prst="rect">
            <a:avLst/>
          </a:prstGeom>
          <a:noFill/>
          <a:ln>
            <a:noFill/>
          </a:ln>
        </p:spPr>
      </p:pic>
      <p:pic>
        <p:nvPicPr>
          <p:cNvPr id="298" name="Google Shape;298;p9"/>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g2ba857a6522_0_1857"/>
          <p:cNvSpPr/>
          <p:nvPr/>
        </p:nvSpPr>
        <p:spPr>
          <a:xfrm>
            <a:off x="369263" y="1284978"/>
            <a:ext cx="9344100" cy="787200"/>
          </a:xfrm>
          <a:prstGeom prst="rect">
            <a:avLst/>
          </a:prstGeom>
          <a:noFill/>
          <a:ln>
            <a:noFill/>
          </a:ln>
        </p:spPr>
        <p:txBody>
          <a:bodyPr spcFirstLastPara="1" wrap="square" lIns="101350" tIns="50650" rIns="101350" bIns="5065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s-CL" sz="1800" b="1" i="0" u="none" strike="noStrike" cap="none">
                <a:solidFill>
                  <a:schemeClr val="dk1"/>
                </a:solidFill>
                <a:latin typeface="Cabin"/>
                <a:ea typeface="Cabin"/>
                <a:cs typeface="Cabin"/>
                <a:sym typeface="Cabin"/>
              </a:rPr>
              <a:t>NOMBRE ESTUDIANTE 1:   </a:t>
            </a:r>
            <a:r>
              <a:rPr lang="es-CL" sz="1800" b="1" i="0" u="none" strike="noStrike" cap="none">
                <a:solidFill>
                  <a:schemeClr val="dk1"/>
                </a:solidFill>
                <a:highlight>
                  <a:srgbClr val="EBF58B"/>
                </a:highlight>
                <a:latin typeface="Cabin"/>
                <a:ea typeface="Cabin"/>
                <a:cs typeface="Cabin"/>
                <a:sym typeface="Cabin"/>
              </a:rPr>
              <a:t> (indicar nombre, apellido)</a:t>
            </a:r>
            <a:endParaRPr sz="1800" b="1" i="0" u="none" strike="noStrike" cap="none">
              <a:solidFill>
                <a:schemeClr val="dk1"/>
              </a:solidFill>
              <a:highlight>
                <a:srgbClr val="EBF58B"/>
              </a:highlight>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800" b="1" i="0" u="none" strike="noStrike" cap="none">
              <a:solidFill>
                <a:schemeClr val="dk1"/>
              </a:solidFill>
              <a:highlight>
                <a:srgbClr val="EBF58B"/>
              </a:highlight>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r>
              <a:rPr lang="es-CL" sz="1600" b="0" i="0" u="none" strike="noStrike" cap="none">
                <a:solidFill>
                  <a:schemeClr val="dk1"/>
                </a:solidFill>
                <a:highlight>
                  <a:schemeClr val="lt1"/>
                </a:highlight>
                <a:latin typeface="Cabin"/>
                <a:ea typeface="Cabin"/>
                <a:cs typeface="Cabin"/>
                <a:sym typeface="Cabin"/>
              </a:rPr>
              <a:t>Esta coevaluación debe ser hecha de </a:t>
            </a:r>
            <a:r>
              <a:rPr lang="es-CL" sz="1600" b="1" i="0" u="none" strike="noStrike" cap="none">
                <a:solidFill>
                  <a:schemeClr val="dk1"/>
                </a:solidFill>
                <a:highlight>
                  <a:schemeClr val="lt1"/>
                </a:highlight>
                <a:latin typeface="Cabin"/>
                <a:ea typeface="Cabin"/>
                <a:cs typeface="Cabin"/>
                <a:sym typeface="Cabin"/>
              </a:rPr>
              <a:t>mutuo acuerdo</a:t>
            </a:r>
            <a:r>
              <a:rPr lang="es-CL" sz="1600" b="0" i="0" u="none" strike="noStrike" cap="none">
                <a:solidFill>
                  <a:schemeClr val="dk1"/>
                </a:solidFill>
                <a:highlight>
                  <a:schemeClr val="lt1"/>
                </a:highlight>
                <a:latin typeface="Cabin"/>
                <a:ea typeface="Cabin"/>
                <a:cs typeface="Cabin"/>
                <a:sym typeface="Cabin"/>
              </a:rPr>
              <a:t> con el equipo evaluando a cada integrante.</a:t>
            </a:r>
            <a:endParaRPr sz="1600" b="0" i="0" u="none" strike="noStrike" cap="none">
              <a:solidFill>
                <a:schemeClr val="dk1"/>
              </a:solidFill>
              <a:highlight>
                <a:schemeClr val="lt1"/>
              </a:highlight>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r>
              <a:rPr lang="es-CL" sz="1600" b="0" i="0" u="none" strike="noStrike" cap="none">
                <a:solidFill>
                  <a:schemeClr val="dk1"/>
                </a:solidFill>
                <a:highlight>
                  <a:schemeClr val="lt1"/>
                </a:highlight>
                <a:latin typeface="Cabin"/>
                <a:ea typeface="Cabin"/>
                <a:cs typeface="Cabin"/>
                <a:sym typeface="Cabin"/>
              </a:rPr>
              <a:t>De acuerdo a los siguientes criterios, COLOCAR UN “X”  de acuerdo a los roles.</a:t>
            </a:r>
            <a:endParaRPr sz="1600" b="0" i="0" u="none" strike="noStrike" cap="none">
              <a:solidFill>
                <a:schemeClr val="dk1"/>
              </a:solidFill>
              <a:highlight>
                <a:schemeClr val="lt1"/>
              </a:highlight>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r>
              <a:rPr lang="es-CL" sz="1600" b="0" i="0" u="none" strike="noStrike" cap="none">
                <a:solidFill>
                  <a:schemeClr val="dk1"/>
                </a:solidFill>
                <a:highlight>
                  <a:schemeClr val="lt1"/>
                </a:highlight>
                <a:latin typeface="Cabin"/>
                <a:ea typeface="Cabin"/>
                <a:cs typeface="Cabin"/>
                <a:sym typeface="Cabin"/>
              </a:rPr>
              <a:t>Repetir esta hoja dependiendo de la cantidad de integrantes por equipo.</a:t>
            </a:r>
            <a:endParaRPr sz="1600" b="0" i="0" u="none" strike="noStrike" cap="none">
              <a:solidFill>
                <a:schemeClr val="dk1"/>
              </a:solidFill>
              <a:highlight>
                <a:schemeClr val="lt1"/>
              </a:highlight>
              <a:latin typeface="Cabin"/>
              <a:ea typeface="Cabin"/>
              <a:cs typeface="Cabin"/>
              <a:sym typeface="Cabin"/>
            </a:endParaRPr>
          </a:p>
          <a:p>
            <a:pPr marL="0" marR="0" lvl="0" indent="0" algn="just"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Cabin"/>
              <a:ea typeface="Cabin"/>
              <a:cs typeface="Cabin"/>
              <a:sym typeface="Cabin"/>
            </a:endParaRPr>
          </a:p>
        </p:txBody>
      </p:sp>
      <p:graphicFrame>
        <p:nvGraphicFramePr>
          <p:cNvPr id="1495" name="Google Shape;1495;g2ba857a6522_0_1857"/>
          <p:cNvGraphicFramePr/>
          <p:nvPr/>
        </p:nvGraphicFramePr>
        <p:xfrm>
          <a:off x="369265" y="2792725"/>
          <a:ext cx="9286625" cy="4461775"/>
        </p:xfrm>
        <a:graphic>
          <a:graphicData uri="http://schemas.openxmlformats.org/drawingml/2006/table">
            <a:tbl>
              <a:tblPr>
                <a:noFill/>
                <a:tableStyleId>{B38A3FFF-AA4F-47F4-87D7-51A0DCEEA71D}</a:tableStyleId>
              </a:tblPr>
              <a:tblGrid>
                <a:gridCol w="2415425">
                  <a:extLst>
                    <a:ext uri="{9D8B030D-6E8A-4147-A177-3AD203B41FA5}">
                      <a16:colId xmlns:a16="http://schemas.microsoft.com/office/drawing/2014/main" val="20000"/>
                    </a:ext>
                  </a:extLst>
                </a:gridCol>
                <a:gridCol w="2290400">
                  <a:extLst>
                    <a:ext uri="{9D8B030D-6E8A-4147-A177-3AD203B41FA5}">
                      <a16:colId xmlns:a16="http://schemas.microsoft.com/office/drawing/2014/main" val="20001"/>
                    </a:ext>
                  </a:extLst>
                </a:gridCol>
                <a:gridCol w="2290400">
                  <a:extLst>
                    <a:ext uri="{9D8B030D-6E8A-4147-A177-3AD203B41FA5}">
                      <a16:colId xmlns:a16="http://schemas.microsoft.com/office/drawing/2014/main" val="20002"/>
                    </a:ext>
                  </a:extLst>
                </a:gridCol>
                <a:gridCol w="2290400">
                  <a:extLst>
                    <a:ext uri="{9D8B030D-6E8A-4147-A177-3AD203B41FA5}">
                      <a16:colId xmlns:a16="http://schemas.microsoft.com/office/drawing/2014/main" val="20003"/>
                    </a:ext>
                  </a:extLst>
                </a:gridCol>
              </a:tblGrid>
              <a:tr h="881075">
                <a:tc>
                  <a:txBody>
                    <a:bodyPr/>
                    <a:lstStyle/>
                    <a:p>
                      <a:pPr marL="0" marR="0" lvl="0" indent="0" algn="ctr" rtl="0">
                        <a:lnSpc>
                          <a:spcPct val="100000"/>
                        </a:lnSpc>
                        <a:spcBef>
                          <a:spcPts val="0"/>
                        </a:spcBef>
                        <a:spcAft>
                          <a:spcPts val="0"/>
                        </a:spcAft>
                        <a:buClr>
                          <a:srgbClr val="000000"/>
                        </a:buClr>
                        <a:buSzPts val="1500"/>
                        <a:buFont typeface="Arial"/>
                        <a:buNone/>
                      </a:pPr>
                      <a:r>
                        <a:rPr lang="es-CL" sz="1500" b="1" u="none" strike="noStrike" cap="none">
                          <a:solidFill>
                            <a:schemeClr val="dk1"/>
                          </a:solidFill>
                          <a:latin typeface="Cabin"/>
                          <a:ea typeface="Cabin"/>
                          <a:cs typeface="Cabin"/>
                          <a:sym typeface="Cabin"/>
                        </a:rPr>
                        <a:t>ROL</a:t>
                      </a:r>
                      <a:endParaRPr sz="1500" b="1" i="0" u="none" strike="noStrike" cap="none">
                        <a:solidFill>
                          <a:schemeClr val="dk1"/>
                        </a:solidFill>
                        <a:latin typeface="Cabin"/>
                        <a:ea typeface="Cabin"/>
                        <a:cs typeface="Cabin"/>
                        <a:sym typeface="Cabin"/>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8A80"/>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s-CL" sz="1500" b="1" u="none" strike="noStrike" cap="none">
                          <a:solidFill>
                            <a:schemeClr val="dk1"/>
                          </a:solidFill>
                          <a:latin typeface="Cabin"/>
                          <a:ea typeface="Cabin"/>
                          <a:cs typeface="Cabin"/>
                          <a:sym typeface="Cabin"/>
                        </a:rPr>
                        <a:t>SI CUMPLE</a:t>
                      </a:r>
                      <a:endParaRPr sz="1500" b="1" i="0" u="none" strike="noStrike" cap="none">
                        <a:solidFill>
                          <a:schemeClr val="dk1"/>
                        </a:solidFill>
                        <a:latin typeface="Cabin"/>
                        <a:ea typeface="Cabin"/>
                        <a:cs typeface="Cabin"/>
                        <a:sym typeface="Cabin"/>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8A80"/>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s-CL" sz="1500" b="1" u="none" strike="noStrike" cap="none">
                          <a:solidFill>
                            <a:schemeClr val="dk1"/>
                          </a:solidFill>
                          <a:latin typeface="Cabin"/>
                          <a:ea typeface="Cabin"/>
                          <a:cs typeface="Cabin"/>
                          <a:sym typeface="Cabin"/>
                        </a:rPr>
                        <a:t>CUMPLE PARCIALMENTE</a:t>
                      </a:r>
                      <a:endParaRPr sz="1500" b="1" i="0" u="none" strike="noStrike" cap="none">
                        <a:solidFill>
                          <a:schemeClr val="dk1"/>
                        </a:solidFill>
                        <a:latin typeface="Cabin"/>
                        <a:ea typeface="Cabin"/>
                        <a:cs typeface="Cabin"/>
                        <a:sym typeface="Cabin"/>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8A80"/>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s-CL" sz="1500" b="1" u="none" strike="noStrike" cap="none">
                          <a:solidFill>
                            <a:schemeClr val="dk1"/>
                          </a:solidFill>
                          <a:latin typeface="Cabin"/>
                          <a:ea typeface="Cabin"/>
                          <a:cs typeface="Cabin"/>
                          <a:sym typeface="Cabin"/>
                        </a:rPr>
                        <a:t>NO CUMPLE</a:t>
                      </a:r>
                      <a:endParaRPr sz="1500" b="1" i="0" u="none" strike="noStrike" cap="none">
                        <a:solidFill>
                          <a:schemeClr val="dk1"/>
                        </a:solidFill>
                        <a:latin typeface="Cabin"/>
                        <a:ea typeface="Cabin"/>
                        <a:cs typeface="Cabin"/>
                        <a:sym typeface="Cabin"/>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8A80"/>
                    </a:solidFill>
                  </a:tcPr>
                </a:tc>
                <a:extLst>
                  <a:ext uri="{0D108BD9-81ED-4DB2-BD59-A6C34878D82A}">
                    <a16:rowId xmlns:a16="http://schemas.microsoft.com/office/drawing/2014/main" val="10000"/>
                  </a:ext>
                </a:extLst>
              </a:tr>
              <a:tr h="8810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LIDERAZGO</a:t>
                      </a:r>
                      <a:endParaRPr sz="1200" b="1" u="none" strike="noStrike" cap="none">
                        <a:solidFill>
                          <a:schemeClr val="dk1"/>
                        </a:solidFill>
                        <a:latin typeface="Cabin"/>
                        <a:ea typeface="Cabin"/>
                        <a:cs typeface="Cabin"/>
                        <a:sym typeface="Cabin"/>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8A80"/>
                    </a:solidFill>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998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REALIZA LAS TAREAS ENCOMENDADAS</a:t>
                      </a:r>
                      <a:endParaRPr sz="1200" b="1" u="none" strike="noStrike" cap="none">
                        <a:solidFill>
                          <a:schemeClr val="dk1"/>
                        </a:solidFill>
                        <a:latin typeface="Cabin"/>
                        <a:ea typeface="Cabin"/>
                        <a:cs typeface="Cabin"/>
                        <a:sym typeface="Cabin"/>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8A80"/>
                    </a:solidFill>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998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CUMPLE CON LOS PLAZOS </a:t>
                      </a:r>
                      <a:endParaRPr sz="1200" b="1"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DEL EQUIPO</a:t>
                      </a:r>
                      <a:endParaRPr sz="1200" b="1" u="none" strike="noStrike" cap="none">
                        <a:solidFill>
                          <a:schemeClr val="dk1"/>
                        </a:solidFill>
                        <a:latin typeface="Cabin"/>
                        <a:ea typeface="Cabin"/>
                        <a:cs typeface="Cabin"/>
                        <a:sym typeface="Cabin"/>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8A80"/>
                    </a:solidFill>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99875">
                <a:tc>
                  <a:txBody>
                    <a:bodyPr/>
                    <a:lstStyle/>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ES COMUNICATIVO/A </a:t>
                      </a:r>
                      <a:endParaRPr sz="1200" b="1"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200"/>
                        <a:buFont typeface="Arial"/>
                        <a:buNone/>
                      </a:pPr>
                      <a:r>
                        <a:rPr lang="es-CL" sz="1200" b="1" u="none" strike="noStrike" cap="none">
                          <a:solidFill>
                            <a:schemeClr val="dk1"/>
                          </a:solidFill>
                          <a:latin typeface="Cabin"/>
                          <a:ea typeface="Cabin"/>
                          <a:cs typeface="Cabin"/>
                          <a:sym typeface="Cabin"/>
                        </a:rPr>
                        <a:t>CON EL EQUIPO </a:t>
                      </a:r>
                      <a:endParaRPr sz="1200" b="1" u="none" strike="noStrike" cap="none">
                        <a:solidFill>
                          <a:schemeClr val="dk1"/>
                        </a:solidFill>
                        <a:latin typeface="Cabin"/>
                        <a:ea typeface="Cabin"/>
                        <a:cs typeface="Cabin"/>
                        <a:sym typeface="Cabin"/>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8A80"/>
                    </a:solidFill>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endParaRPr sz="2000" b="1" u="none" strike="noStrike" cap="none">
                        <a:highlight>
                          <a:srgbClr val="EBF58B"/>
                        </a:highlight>
                        <a:latin typeface="Arvo"/>
                        <a:ea typeface="Arvo"/>
                        <a:cs typeface="Arvo"/>
                        <a:sym typeface="Arvo"/>
                      </a:endParaRPr>
                    </a:p>
                  </a:txBody>
                  <a:tcPr marL="39550" marR="39550" marT="40625" marB="406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96" name="Google Shape;1496;g2ba857a6522_0_1857"/>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chemeClr val="dk1"/>
                </a:solidFill>
                <a:latin typeface="Arvo"/>
                <a:ea typeface="Arvo"/>
                <a:cs typeface="Arvo"/>
                <a:sym typeface="Arvo"/>
              </a:rPr>
              <a:t>COEVALUACIÓN </a:t>
            </a:r>
            <a:r>
              <a:rPr lang="es-CL" sz="2700" b="0" i="0" u="none" strike="noStrike" cap="none">
                <a:solidFill>
                  <a:schemeClr val="dk1"/>
                </a:solidFill>
                <a:latin typeface="Arvo"/>
                <a:ea typeface="Arvo"/>
                <a:cs typeface="Arvo"/>
                <a:sym typeface="Arvo"/>
              </a:rPr>
              <a:t>DESEMPEÑO</a:t>
            </a:r>
            <a:endParaRPr sz="2700" b="0" i="0" u="none" strike="noStrike" cap="none">
              <a:solidFill>
                <a:schemeClr val="dk1"/>
              </a:solidFill>
              <a:latin typeface="Arvo"/>
              <a:ea typeface="Arvo"/>
              <a:cs typeface="Arvo"/>
              <a:sym typeface="Arvo"/>
            </a:endParaRPr>
          </a:p>
        </p:txBody>
      </p:sp>
      <p:sp>
        <p:nvSpPr>
          <p:cNvPr id="1497" name="Google Shape;1497;g2ba857a6522_0_1857"/>
          <p:cNvSpPr txBox="1"/>
          <p:nvPr/>
        </p:nvSpPr>
        <p:spPr>
          <a:xfrm>
            <a:off x="9657437" y="3331823"/>
            <a:ext cx="354300" cy="4890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highlight>
                  <a:srgbClr val="EBF58B"/>
                </a:highlight>
                <a:latin typeface="Arvo"/>
                <a:ea typeface="Arvo"/>
                <a:cs typeface="Arvo"/>
                <a:sym typeface="Arvo"/>
              </a:rPr>
              <a:t>X</a:t>
            </a:r>
            <a:endParaRPr sz="2200" b="0" i="0" u="none" strike="noStrike" cap="none">
              <a:solidFill>
                <a:srgbClr val="000000"/>
              </a:solidFill>
              <a:highlight>
                <a:srgbClr val="EBF58B"/>
              </a:highlight>
              <a:latin typeface="Arvo"/>
              <a:ea typeface="Arvo"/>
              <a:cs typeface="Arvo"/>
              <a:sym typeface="Arvo"/>
            </a:endParaRPr>
          </a:p>
        </p:txBody>
      </p:sp>
      <p:sp>
        <p:nvSpPr>
          <p:cNvPr id="1498" name="Google Shape;1498;g2ba857a6522_0_1857"/>
          <p:cNvSpPr txBox="1"/>
          <p:nvPr/>
        </p:nvSpPr>
        <p:spPr>
          <a:xfrm>
            <a:off x="9657437" y="3884400"/>
            <a:ext cx="354300" cy="4890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highlight>
                  <a:srgbClr val="EBF58B"/>
                </a:highlight>
                <a:latin typeface="Arvo"/>
                <a:ea typeface="Arvo"/>
                <a:cs typeface="Arvo"/>
                <a:sym typeface="Arvo"/>
              </a:rPr>
              <a:t>X</a:t>
            </a:r>
            <a:endParaRPr sz="2200" b="0" i="0" u="none" strike="noStrike" cap="none">
              <a:solidFill>
                <a:srgbClr val="000000"/>
              </a:solidFill>
              <a:highlight>
                <a:srgbClr val="EBF58B"/>
              </a:highlight>
              <a:latin typeface="Arvo"/>
              <a:ea typeface="Arvo"/>
              <a:cs typeface="Arvo"/>
              <a:sym typeface="Arvo"/>
            </a:endParaRPr>
          </a:p>
        </p:txBody>
      </p:sp>
      <p:sp>
        <p:nvSpPr>
          <p:cNvPr id="1499" name="Google Shape;1499;g2ba857a6522_0_1857"/>
          <p:cNvSpPr txBox="1"/>
          <p:nvPr/>
        </p:nvSpPr>
        <p:spPr>
          <a:xfrm>
            <a:off x="9657437" y="4436976"/>
            <a:ext cx="354300" cy="4890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highlight>
                  <a:srgbClr val="EBF58B"/>
                </a:highlight>
                <a:latin typeface="Arvo"/>
                <a:ea typeface="Arvo"/>
                <a:cs typeface="Arvo"/>
                <a:sym typeface="Arvo"/>
              </a:rPr>
              <a:t>X</a:t>
            </a:r>
            <a:endParaRPr sz="2200" b="0" i="0" u="none" strike="noStrike" cap="none">
              <a:solidFill>
                <a:srgbClr val="000000"/>
              </a:solidFill>
              <a:highlight>
                <a:srgbClr val="EBF58B"/>
              </a:highlight>
              <a:latin typeface="Arvo"/>
              <a:ea typeface="Arvo"/>
              <a:cs typeface="Arvo"/>
              <a:sym typeface="Arvo"/>
            </a:endParaRPr>
          </a:p>
        </p:txBody>
      </p:sp>
      <p:sp>
        <p:nvSpPr>
          <p:cNvPr id="1500" name="Google Shape;1500;g2ba857a6522_0_1857"/>
          <p:cNvSpPr txBox="1"/>
          <p:nvPr/>
        </p:nvSpPr>
        <p:spPr>
          <a:xfrm>
            <a:off x="9657437" y="4989553"/>
            <a:ext cx="354300" cy="4890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highlight>
                  <a:srgbClr val="EBF58B"/>
                </a:highlight>
                <a:latin typeface="Arvo"/>
                <a:ea typeface="Arvo"/>
                <a:cs typeface="Arvo"/>
                <a:sym typeface="Arvo"/>
              </a:rPr>
              <a:t>X</a:t>
            </a:r>
            <a:endParaRPr sz="2200" b="0" i="0" u="none" strike="noStrike" cap="none">
              <a:solidFill>
                <a:srgbClr val="000000"/>
              </a:solidFill>
              <a:highlight>
                <a:srgbClr val="EBF58B"/>
              </a:highlight>
              <a:latin typeface="Arvo"/>
              <a:ea typeface="Arvo"/>
              <a:cs typeface="Arvo"/>
              <a:sym typeface="Arv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g2ba857a6522_0_1882"/>
          <p:cNvSpPr/>
          <p:nvPr/>
        </p:nvSpPr>
        <p:spPr>
          <a:xfrm>
            <a:off x="489380" y="3403754"/>
            <a:ext cx="2612100" cy="1854000"/>
          </a:xfrm>
          <a:prstGeom prst="roundRect">
            <a:avLst>
              <a:gd name="adj" fmla="val 16667"/>
            </a:avLst>
          </a:prstGeom>
          <a:solidFill>
            <a:srgbClr val="6EDB68"/>
          </a:solidFill>
          <a:ln>
            <a:noFill/>
          </a:ln>
        </p:spPr>
        <p:txBody>
          <a:bodyPr spcFirstLastPara="1" wrap="square" lIns="101350" tIns="50650" rIns="101350" bIns="506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1" i="0" u="none" strike="noStrike" cap="none">
                <a:solidFill>
                  <a:schemeClr val="dk1"/>
                </a:solidFill>
                <a:latin typeface="Cabin"/>
                <a:ea typeface="Cabin"/>
                <a:cs typeface="Cabin"/>
                <a:sym typeface="Cabin"/>
              </a:rPr>
              <a:t>¿QUÉ APRENDÍ?</a:t>
            </a:r>
            <a:endParaRPr sz="1600" b="0" i="0" u="none" strike="noStrike" cap="none">
              <a:solidFill>
                <a:srgbClr val="000000"/>
              </a:solidFill>
              <a:latin typeface="Arial"/>
              <a:ea typeface="Arial"/>
              <a:cs typeface="Arial"/>
              <a:sym typeface="Arial"/>
            </a:endParaRPr>
          </a:p>
        </p:txBody>
      </p:sp>
      <p:sp>
        <p:nvSpPr>
          <p:cNvPr id="1523" name="Google Shape;1523;g2ba857a6522_0_1882"/>
          <p:cNvSpPr/>
          <p:nvPr/>
        </p:nvSpPr>
        <p:spPr>
          <a:xfrm>
            <a:off x="3733919" y="3403754"/>
            <a:ext cx="2612100" cy="1854000"/>
          </a:xfrm>
          <a:prstGeom prst="roundRect">
            <a:avLst>
              <a:gd name="adj" fmla="val 16667"/>
            </a:avLst>
          </a:prstGeom>
          <a:solidFill>
            <a:srgbClr val="6EDB68"/>
          </a:solidFill>
          <a:ln>
            <a:noFill/>
          </a:ln>
        </p:spPr>
        <p:txBody>
          <a:bodyPr spcFirstLastPara="1" wrap="square" lIns="101350" tIns="50650" rIns="101350" bIns="506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1" i="0" u="none" strike="noStrike" cap="none">
                <a:solidFill>
                  <a:schemeClr val="dk1"/>
                </a:solidFill>
                <a:latin typeface="Cabin"/>
                <a:ea typeface="Cabin"/>
                <a:cs typeface="Cabin"/>
                <a:sym typeface="Cabin"/>
              </a:rPr>
              <a:t>¿QUÉ FUE LO IMPORTANTE PARA MÍ?</a:t>
            </a:r>
            <a:endParaRPr sz="1800" b="1" i="0" u="none" strike="noStrike" cap="none">
              <a:solidFill>
                <a:schemeClr val="dk1"/>
              </a:solidFill>
              <a:latin typeface="Cabin"/>
              <a:ea typeface="Cabin"/>
              <a:cs typeface="Cabin"/>
              <a:sym typeface="Cabin"/>
            </a:endParaRPr>
          </a:p>
        </p:txBody>
      </p:sp>
      <p:sp>
        <p:nvSpPr>
          <p:cNvPr id="1524" name="Google Shape;1524;g2ba857a6522_0_1882"/>
          <p:cNvSpPr/>
          <p:nvPr/>
        </p:nvSpPr>
        <p:spPr>
          <a:xfrm>
            <a:off x="6978427" y="3403754"/>
            <a:ext cx="2612100" cy="1854000"/>
          </a:xfrm>
          <a:prstGeom prst="roundRect">
            <a:avLst>
              <a:gd name="adj" fmla="val 16667"/>
            </a:avLst>
          </a:prstGeom>
          <a:solidFill>
            <a:srgbClr val="6EDB68"/>
          </a:solidFill>
          <a:ln>
            <a:noFill/>
          </a:ln>
        </p:spPr>
        <p:txBody>
          <a:bodyPr spcFirstLastPara="1" wrap="square" lIns="101350" tIns="50650" rIns="101350" bIns="5065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L" sz="1800" b="1" i="0" u="none" strike="noStrike" cap="none">
                <a:solidFill>
                  <a:schemeClr val="dk1"/>
                </a:solidFill>
                <a:latin typeface="Cabin"/>
                <a:ea typeface="Cabin"/>
                <a:cs typeface="Cabin"/>
                <a:sym typeface="Cabin"/>
              </a:rPr>
              <a:t>DE LO QUE APRENDÍ:</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r>
              <a:rPr lang="es-CL" sz="1800" b="1" i="0" u="none" strike="noStrike" cap="none">
                <a:solidFill>
                  <a:schemeClr val="dk1"/>
                </a:solidFill>
                <a:latin typeface="Cabin"/>
                <a:ea typeface="Cabin"/>
                <a:cs typeface="Cabin"/>
                <a:sym typeface="Cabin"/>
              </a:rPr>
              <a:t>¿DÓNDE PODRÍA USARLO DE NUEVO?</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Cabin"/>
              <a:ea typeface="Cabin"/>
              <a:cs typeface="Cabin"/>
              <a:sym typeface="Cabin"/>
            </a:endParaRPr>
          </a:p>
        </p:txBody>
      </p:sp>
      <p:sp>
        <p:nvSpPr>
          <p:cNvPr id="1525" name="Google Shape;1525;g2ba857a6522_0_1882"/>
          <p:cNvSpPr txBox="1"/>
          <p:nvPr/>
        </p:nvSpPr>
        <p:spPr>
          <a:xfrm>
            <a:off x="136534" y="11774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chemeClr val="dk1"/>
                </a:solidFill>
                <a:latin typeface="Arvo"/>
                <a:ea typeface="Arvo"/>
                <a:cs typeface="Arvo"/>
                <a:sym typeface="Arvo"/>
              </a:rPr>
              <a:t>REFLEXIÓN</a:t>
            </a:r>
            <a:endParaRPr sz="2700" b="1" i="0" u="none" strike="noStrike" cap="none">
              <a:solidFill>
                <a:schemeClr val="dk1"/>
              </a:solidFill>
              <a:latin typeface="Arvo"/>
              <a:ea typeface="Arvo"/>
              <a:cs typeface="Arvo"/>
              <a:sym typeface="Arvo"/>
            </a:endParaRPr>
          </a:p>
        </p:txBody>
      </p:sp>
      <p:sp>
        <p:nvSpPr>
          <p:cNvPr id="1526" name="Google Shape;1526;g2ba857a6522_0_1882"/>
          <p:cNvSpPr/>
          <p:nvPr/>
        </p:nvSpPr>
        <p:spPr>
          <a:xfrm>
            <a:off x="2216764" y="3403754"/>
            <a:ext cx="8847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27" name="Google Shape;1527;g2ba857a6522_0_1882"/>
          <p:cNvSpPr/>
          <p:nvPr/>
        </p:nvSpPr>
        <p:spPr>
          <a:xfrm>
            <a:off x="2479123" y="3341145"/>
            <a:ext cx="2349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28" name="Google Shape;1528;g2ba857a6522_0_1882"/>
          <p:cNvSpPr/>
          <p:nvPr/>
        </p:nvSpPr>
        <p:spPr>
          <a:xfrm>
            <a:off x="3036711" y="3828845"/>
            <a:ext cx="129300" cy="1719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29" name="Google Shape;1529;g2ba857a6522_0_1882"/>
          <p:cNvSpPr/>
          <p:nvPr/>
        </p:nvSpPr>
        <p:spPr>
          <a:xfrm>
            <a:off x="1777064" y="3341145"/>
            <a:ext cx="5922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0" name="Google Shape;1530;g2ba857a6522_0_1882"/>
          <p:cNvSpPr/>
          <p:nvPr/>
        </p:nvSpPr>
        <p:spPr>
          <a:xfrm>
            <a:off x="1538926" y="3341145"/>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1" name="Google Shape;1531;g2ba857a6522_0_1882"/>
          <p:cNvSpPr/>
          <p:nvPr/>
        </p:nvSpPr>
        <p:spPr>
          <a:xfrm>
            <a:off x="3036711" y="4052253"/>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2" name="Google Shape;1532;g2ba857a6522_0_1882"/>
          <p:cNvSpPr/>
          <p:nvPr/>
        </p:nvSpPr>
        <p:spPr>
          <a:xfrm>
            <a:off x="3036711" y="4260707"/>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3" name="Google Shape;1533;g2ba857a6522_0_1882"/>
          <p:cNvSpPr/>
          <p:nvPr/>
        </p:nvSpPr>
        <p:spPr>
          <a:xfrm rot="10800000">
            <a:off x="3632880" y="4406048"/>
            <a:ext cx="8847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4" name="Google Shape;1534;g2ba857a6522_0_1882"/>
          <p:cNvSpPr/>
          <p:nvPr/>
        </p:nvSpPr>
        <p:spPr>
          <a:xfrm rot="10800000">
            <a:off x="4121775" y="5367153"/>
            <a:ext cx="2349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5" name="Google Shape;1535;g2ba857a6522_0_1882"/>
          <p:cNvSpPr/>
          <p:nvPr/>
        </p:nvSpPr>
        <p:spPr>
          <a:xfrm rot="10800000">
            <a:off x="3568333" y="4835653"/>
            <a:ext cx="129300" cy="1719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6" name="Google Shape;1536;g2ba857a6522_0_1882"/>
          <p:cNvSpPr/>
          <p:nvPr/>
        </p:nvSpPr>
        <p:spPr>
          <a:xfrm rot="10800000">
            <a:off x="4396518" y="5377577"/>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7" name="Google Shape;1537;g2ba857a6522_0_1882"/>
          <p:cNvSpPr/>
          <p:nvPr/>
        </p:nvSpPr>
        <p:spPr>
          <a:xfrm rot="10800000">
            <a:off x="3568333" y="4656044"/>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8" name="Google Shape;1538;g2ba857a6522_0_1882"/>
          <p:cNvSpPr/>
          <p:nvPr/>
        </p:nvSpPr>
        <p:spPr>
          <a:xfrm rot="10800000">
            <a:off x="3568333" y="4447590"/>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39" name="Google Shape;1539;g2ba857a6522_0_1882"/>
          <p:cNvSpPr/>
          <p:nvPr/>
        </p:nvSpPr>
        <p:spPr>
          <a:xfrm>
            <a:off x="8659577" y="3435060"/>
            <a:ext cx="8847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40" name="Google Shape;1540;g2ba857a6522_0_1882"/>
          <p:cNvSpPr/>
          <p:nvPr/>
        </p:nvSpPr>
        <p:spPr>
          <a:xfrm>
            <a:off x="8921936" y="3372450"/>
            <a:ext cx="2349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41" name="Google Shape;1541;g2ba857a6522_0_1882"/>
          <p:cNvSpPr/>
          <p:nvPr/>
        </p:nvSpPr>
        <p:spPr>
          <a:xfrm>
            <a:off x="9479524" y="3860150"/>
            <a:ext cx="129300" cy="1719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42" name="Google Shape;1542;g2ba857a6522_0_1882"/>
          <p:cNvSpPr/>
          <p:nvPr/>
        </p:nvSpPr>
        <p:spPr>
          <a:xfrm>
            <a:off x="8577085" y="3372463"/>
            <a:ext cx="2349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43" name="Google Shape;1543;g2ba857a6522_0_1882"/>
          <p:cNvSpPr/>
          <p:nvPr/>
        </p:nvSpPr>
        <p:spPr>
          <a:xfrm>
            <a:off x="8316539" y="3372450"/>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44" name="Google Shape;1544;g2ba857a6522_0_1882"/>
          <p:cNvSpPr/>
          <p:nvPr/>
        </p:nvSpPr>
        <p:spPr>
          <a:xfrm>
            <a:off x="9479524" y="4083558"/>
            <a:ext cx="129300" cy="128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45" name="Google Shape;1545;g2ba857a6522_0_1882"/>
          <p:cNvSpPr txBox="1"/>
          <p:nvPr/>
        </p:nvSpPr>
        <p:spPr>
          <a:xfrm>
            <a:off x="3615686" y="1450433"/>
            <a:ext cx="6060000" cy="6972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546" name="Google Shape;1546;g2ba857a6522_0_1882"/>
          <p:cNvSpPr txBox="1"/>
          <p:nvPr/>
        </p:nvSpPr>
        <p:spPr>
          <a:xfrm>
            <a:off x="2318494" y="2104886"/>
            <a:ext cx="7110300" cy="1210500"/>
          </a:xfrm>
          <a:prstGeom prst="rect">
            <a:avLst/>
          </a:prstGeom>
          <a:noFill/>
          <a:ln>
            <a:noFill/>
          </a:ln>
        </p:spPr>
        <p:txBody>
          <a:bodyPr spcFirstLastPara="1" wrap="square" lIns="101350" tIns="50650" rIns="101350" bIns="5065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s-CL" sz="1800" b="0" i="0" u="none" strike="noStrike" cap="none">
                <a:solidFill>
                  <a:schemeClr val="dk1"/>
                </a:solidFill>
                <a:latin typeface="Cabin"/>
                <a:ea typeface="Cabin"/>
                <a:cs typeface="Cabin"/>
                <a:sym typeface="Cabin"/>
              </a:rPr>
              <a:t>En 120 caracteres realiza un resumen y reflexión de la sesión. Piensa que estás escribiendo en tu twitter y te gustaría contarle a otros lo más importante para ti de la sesión de hoy. Guíate por las preguntas descritas a continuación. ¡Comparte!</a:t>
            </a:r>
            <a:endParaRPr sz="1800" b="0" i="0" u="none" strike="noStrike" cap="none">
              <a:solidFill>
                <a:schemeClr val="dk1"/>
              </a:solidFill>
              <a:latin typeface="Cabin"/>
              <a:ea typeface="Cabin"/>
              <a:cs typeface="Cabin"/>
              <a:sym typeface="Cabin"/>
            </a:endParaRPr>
          </a:p>
        </p:txBody>
      </p:sp>
      <p:pic>
        <p:nvPicPr>
          <p:cNvPr id="1547" name="Google Shape;1547;g2ba857a6522_0_1882"/>
          <p:cNvPicPr preferRelativeResize="0"/>
          <p:nvPr/>
        </p:nvPicPr>
        <p:blipFill rotWithShape="1">
          <a:blip r:embed="rId3">
            <a:alphaModFix/>
          </a:blip>
          <a:srcRect/>
          <a:stretch/>
        </p:blipFill>
        <p:spPr>
          <a:xfrm>
            <a:off x="922638" y="1974445"/>
            <a:ext cx="1131113" cy="1292700"/>
          </a:xfrm>
          <a:prstGeom prst="rect">
            <a:avLst/>
          </a:prstGeom>
          <a:noFill/>
          <a:ln>
            <a:noFill/>
          </a:ln>
        </p:spPr>
      </p:pic>
      <p:pic>
        <p:nvPicPr>
          <p:cNvPr id="1548" name="Google Shape;1548;g2ba857a6522_0_1882"/>
          <p:cNvPicPr preferRelativeResize="0"/>
          <p:nvPr/>
        </p:nvPicPr>
        <p:blipFill rotWithShape="1">
          <a:blip r:embed="rId4">
            <a:alphaModFix/>
          </a:blip>
          <a:srcRect l="51272" t="68593" r="34502" b="11101"/>
          <a:stretch/>
        </p:blipFill>
        <p:spPr>
          <a:xfrm>
            <a:off x="3568457" y="5413894"/>
            <a:ext cx="2576088" cy="2125848"/>
          </a:xfrm>
          <a:prstGeom prst="rect">
            <a:avLst/>
          </a:prstGeom>
          <a:noFill/>
          <a:ln>
            <a:noFill/>
          </a:ln>
        </p:spPr>
      </p:pic>
      <p:pic>
        <p:nvPicPr>
          <p:cNvPr id="1549" name="Google Shape;1549;g2ba857a6522_0_1882"/>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g2ba857a6522_0_1912"/>
          <p:cNvSpPr txBox="1">
            <a:spLocks noGrp="1"/>
          </p:cNvSpPr>
          <p:nvPr>
            <p:ph type="subTitle" idx="1"/>
          </p:nvPr>
        </p:nvSpPr>
        <p:spPr>
          <a:xfrm>
            <a:off x="4400606" y="8880808"/>
            <a:ext cx="1695000" cy="308100"/>
          </a:xfrm>
          <a:prstGeom prst="rect">
            <a:avLst/>
          </a:prstGeom>
          <a:noFill/>
          <a:ln>
            <a:noFill/>
          </a:ln>
        </p:spPr>
        <p:txBody>
          <a:bodyPr spcFirstLastPara="1" wrap="square" lIns="101350" tIns="101350" rIns="101350" bIns="101350" anchor="t" anchorCtr="0">
            <a:noAutofit/>
          </a:bodyPr>
          <a:lstStyle/>
          <a:p>
            <a:pPr marL="508000" lvl="0" indent="-381000" algn="ctr" rtl="0">
              <a:lnSpc>
                <a:spcPct val="100000"/>
              </a:lnSpc>
              <a:spcBef>
                <a:spcPts val="0"/>
              </a:spcBef>
              <a:spcAft>
                <a:spcPts val="0"/>
              </a:spcAft>
              <a:buSzPts val="200"/>
              <a:buNone/>
            </a:pPr>
            <a:endParaRPr/>
          </a:p>
        </p:txBody>
      </p:sp>
      <p:sp>
        <p:nvSpPr>
          <p:cNvPr id="1555" name="Google Shape;1555;g2ba857a6522_0_1912"/>
          <p:cNvSpPr/>
          <p:nvPr/>
        </p:nvSpPr>
        <p:spPr>
          <a:xfrm>
            <a:off x="608922" y="2801905"/>
            <a:ext cx="4769400" cy="3855900"/>
          </a:xfrm>
          <a:prstGeom prst="rect">
            <a:avLst/>
          </a:prstGeom>
          <a:noFill/>
          <a:ln>
            <a:noFill/>
          </a:ln>
        </p:spPr>
        <p:txBody>
          <a:bodyPr spcFirstLastPara="1" wrap="square" lIns="101350" tIns="50650" rIns="101350" bIns="50650" anchor="t" anchorCtr="0">
            <a:noAutofit/>
          </a:bodyPr>
          <a:lstStyle/>
          <a:p>
            <a:pPr marL="0" marR="0" lvl="0" indent="0" algn="just" rtl="0">
              <a:lnSpc>
                <a:spcPct val="15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Realizar al menos tres entrevistas a personas relacionadas al rol investigado, ya sea que viven directamente el problema o son expertos o cercanos al tema y validar el interés que tienen por la solución. </a:t>
            </a:r>
            <a:r>
              <a:rPr lang="es-CL" sz="2000" b="0" i="0" u="none" strike="noStrike" cap="none">
                <a:solidFill>
                  <a:srgbClr val="000000"/>
                </a:solidFill>
                <a:highlight>
                  <a:srgbClr val="C4E1D2"/>
                </a:highlight>
                <a:latin typeface="Cabin"/>
                <a:ea typeface="Cabin"/>
                <a:cs typeface="Cabin"/>
                <a:sym typeface="Cabin"/>
              </a:rPr>
              <a:t>Luego de realizar las entrevistas, completar los resultados y aprendizajes del tablero de experimentos.</a:t>
            </a:r>
            <a:endParaRPr sz="1600" b="0" i="0" u="none" strike="noStrike" cap="none">
              <a:solidFill>
                <a:srgbClr val="000000"/>
              </a:solidFill>
              <a:latin typeface="Arial"/>
              <a:ea typeface="Arial"/>
              <a:cs typeface="Arial"/>
              <a:sym typeface="Arial"/>
            </a:endParaRPr>
          </a:p>
        </p:txBody>
      </p:sp>
      <p:sp>
        <p:nvSpPr>
          <p:cNvPr id="1556" name="Google Shape;1556;g2ba857a6522_0_1912"/>
          <p:cNvSpPr txBox="1"/>
          <p:nvPr/>
        </p:nvSpPr>
        <p:spPr>
          <a:xfrm>
            <a:off x="155602" y="1177957"/>
            <a:ext cx="9155400" cy="8475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000000"/>
              </a:buClr>
              <a:buSzPts val="2400"/>
              <a:buFont typeface="Arial"/>
              <a:buNone/>
            </a:pPr>
            <a:r>
              <a:rPr lang="es-CL" sz="2400" b="1" i="0" u="none" strike="noStrike" cap="none">
                <a:solidFill>
                  <a:srgbClr val="000000"/>
                </a:solidFill>
                <a:latin typeface="Arvo"/>
                <a:ea typeface="Arvo"/>
                <a:cs typeface="Arvo"/>
                <a:sym typeface="Arvo"/>
              </a:rPr>
              <a:t>ENCARGO PARA LA SEMANA</a:t>
            </a:r>
            <a:endParaRPr sz="1600" b="0" i="0" u="none" strike="noStrike" cap="none">
              <a:solidFill>
                <a:srgbClr val="000000"/>
              </a:solidFill>
              <a:latin typeface="Arial"/>
              <a:ea typeface="Arial"/>
              <a:cs typeface="Arial"/>
              <a:sym typeface="Arial"/>
            </a:endParaRPr>
          </a:p>
        </p:txBody>
      </p:sp>
      <p:pic>
        <p:nvPicPr>
          <p:cNvPr id="1557" name="Google Shape;1557;g2ba857a6522_0_1912" descr="Icono Internet, entrevista, la red, en línea en Business &amp; Startup"/>
          <p:cNvPicPr preferRelativeResize="0"/>
          <p:nvPr/>
        </p:nvPicPr>
        <p:blipFill rotWithShape="1">
          <a:blip r:embed="rId3">
            <a:alphaModFix/>
          </a:blip>
          <a:srcRect/>
          <a:stretch/>
        </p:blipFill>
        <p:spPr>
          <a:xfrm>
            <a:off x="6767846" y="1950454"/>
            <a:ext cx="2354063" cy="2354063"/>
          </a:xfrm>
          <a:prstGeom prst="rect">
            <a:avLst/>
          </a:prstGeom>
          <a:noFill/>
          <a:ln>
            <a:noFill/>
          </a:ln>
        </p:spPr>
      </p:pic>
      <p:pic>
        <p:nvPicPr>
          <p:cNvPr id="1558" name="Google Shape;1558;g2ba857a6522_0_1912" descr="Entrevista - Iconos gratis de personas"/>
          <p:cNvPicPr preferRelativeResize="0"/>
          <p:nvPr/>
        </p:nvPicPr>
        <p:blipFill rotWithShape="1">
          <a:blip r:embed="rId4">
            <a:alphaModFix/>
          </a:blip>
          <a:srcRect/>
          <a:stretch/>
        </p:blipFill>
        <p:spPr>
          <a:xfrm>
            <a:off x="6808427" y="4887954"/>
            <a:ext cx="2354062" cy="2354062"/>
          </a:xfrm>
          <a:prstGeom prst="rect">
            <a:avLst/>
          </a:prstGeom>
          <a:noFill/>
          <a:ln>
            <a:noFill/>
          </a:ln>
        </p:spPr>
      </p:pic>
      <p:pic>
        <p:nvPicPr>
          <p:cNvPr id="1559" name="Google Shape;1559;g2ba857a6522_0_1912"/>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g2ba857a6522_0_1920"/>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565" name="Google Shape;1565;g2ba857a6522_0_1920"/>
          <p:cNvSpPr txBox="1"/>
          <p:nvPr/>
        </p:nvSpPr>
        <p:spPr>
          <a:xfrm>
            <a:off x="496269" y="6595478"/>
            <a:ext cx="9051600" cy="543300"/>
          </a:xfrm>
          <a:prstGeom prst="rect">
            <a:avLst/>
          </a:prstGeom>
          <a:noFill/>
          <a:ln>
            <a:noFill/>
          </a:ln>
        </p:spPr>
        <p:txBody>
          <a:bodyPr spcFirstLastPara="1" wrap="square" lIns="101350" tIns="101350" rIns="101350" bIns="101350" anchor="ctr" anchorCtr="0">
            <a:spAutoFit/>
          </a:bodyPr>
          <a:lstStyle/>
          <a:p>
            <a:pPr marL="0" marR="0" lvl="0" indent="0" algn="ctr"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p:txBody>
      </p:sp>
      <p:sp>
        <p:nvSpPr>
          <p:cNvPr id="1566" name="Google Shape;1566;g2ba857a6522_0_1920"/>
          <p:cNvSpPr txBox="1"/>
          <p:nvPr/>
        </p:nvSpPr>
        <p:spPr>
          <a:xfrm>
            <a:off x="2667471" y="6675863"/>
            <a:ext cx="582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bin"/>
              <a:ea typeface="Cabin"/>
              <a:cs typeface="Cabin"/>
              <a:sym typeface="Cabin"/>
            </a:endParaRPr>
          </a:p>
        </p:txBody>
      </p:sp>
      <p:sp>
        <p:nvSpPr>
          <p:cNvPr id="1567" name="Google Shape;1567;g2ba857a6522_0_1920"/>
          <p:cNvSpPr txBox="1"/>
          <p:nvPr/>
        </p:nvSpPr>
        <p:spPr>
          <a:xfrm>
            <a:off x="3240025" y="6484535"/>
            <a:ext cx="3801300" cy="5895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bin"/>
              <a:ea typeface="Cabin"/>
              <a:cs typeface="Cabin"/>
              <a:sym typeface="Cabin"/>
            </a:endParaRPr>
          </a:p>
        </p:txBody>
      </p:sp>
      <p:sp>
        <p:nvSpPr>
          <p:cNvPr id="1568" name="Google Shape;1568;g2ba857a6522_0_1920"/>
          <p:cNvSpPr txBox="1"/>
          <p:nvPr/>
        </p:nvSpPr>
        <p:spPr>
          <a:xfrm>
            <a:off x="1685231" y="6484535"/>
            <a:ext cx="7027500" cy="5895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Cabin"/>
              <a:ea typeface="Cabin"/>
              <a:cs typeface="Cabin"/>
              <a:sym typeface="Cabin"/>
            </a:endParaRPr>
          </a:p>
        </p:txBody>
      </p:sp>
      <p:sp>
        <p:nvSpPr>
          <p:cNvPr id="1569" name="Google Shape;1569;g2ba857a6522_0_1920"/>
          <p:cNvSpPr txBox="1"/>
          <p:nvPr/>
        </p:nvSpPr>
        <p:spPr>
          <a:xfrm>
            <a:off x="272300" y="4938343"/>
            <a:ext cx="9736800" cy="6615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es-CL" sz="4200" b="1" i="0" u="none" strike="noStrike" cap="none">
                <a:solidFill>
                  <a:srgbClr val="000000"/>
                </a:solidFill>
                <a:latin typeface="Arvo"/>
                <a:ea typeface="Arvo"/>
                <a:cs typeface="Arvo"/>
                <a:sym typeface="Arvo"/>
              </a:rPr>
              <a:t>EVALUACIÓN Nº2</a:t>
            </a:r>
            <a:endParaRPr sz="4200" b="1" i="0" u="none" strike="noStrike" cap="none">
              <a:solidFill>
                <a:srgbClr val="000000"/>
              </a:solidFill>
              <a:latin typeface="Arvo"/>
              <a:ea typeface="Arvo"/>
              <a:cs typeface="Arvo"/>
              <a:sym typeface="Arvo"/>
            </a:endParaRPr>
          </a:p>
        </p:txBody>
      </p:sp>
      <p:pic>
        <p:nvPicPr>
          <p:cNvPr id="1570" name="Google Shape;1570;g2ba857a6522_0_1920"/>
          <p:cNvPicPr preferRelativeResize="0"/>
          <p:nvPr/>
        </p:nvPicPr>
        <p:blipFill rotWithShape="1">
          <a:blip r:embed="rId3">
            <a:alphaModFix/>
          </a:blip>
          <a:srcRect/>
          <a:stretch/>
        </p:blipFill>
        <p:spPr>
          <a:xfrm>
            <a:off x="4237340" y="2460452"/>
            <a:ext cx="2156813" cy="1980186"/>
          </a:xfrm>
          <a:prstGeom prst="rect">
            <a:avLst/>
          </a:prstGeom>
          <a:noFill/>
          <a:ln>
            <a:noFill/>
          </a:ln>
        </p:spPr>
      </p:pic>
      <p:pic>
        <p:nvPicPr>
          <p:cNvPr id="1571" name="Google Shape;1571;g2ba857a6522_0_1920"/>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g2ba857a6522_0_2175"/>
          <p:cNvSpPr txBox="1"/>
          <p:nvPr/>
        </p:nvSpPr>
        <p:spPr>
          <a:xfrm>
            <a:off x="0" y="6858700"/>
            <a:ext cx="10044000" cy="6156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sz="2800" b="1">
                <a:solidFill>
                  <a:srgbClr val="FFFFFF"/>
                </a:solidFill>
                <a:latin typeface="Cabin"/>
                <a:ea typeface="Cabin"/>
                <a:cs typeface="Cabin"/>
                <a:sym typeface="Cabin"/>
              </a:rPr>
              <a:t>Clase 10</a:t>
            </a:r>
            <a:endParaRPr sz="2800" b="1">
              <a:solidFill>
                <a:srgbClr val="FFFFFF"/>
              </a:solidFill>
              <a:latin typeface="Cabin"/>
              <a:ea typeface="Cabin"/>
              <a:cs typeface="Cabin"/>
              <a:sym typeface="Cabin"/>
            </a:endParaRPr>
          </a:p>
        </p:txBody>
      </p:sp>
      <p:sp>
        <p:nvSpPr>
          <p:cNvPr id="1596" name="Google Shape;1596;g2ba857a6522_0_2175"/>
          <p:cNvSpPr txBox="1"/>
          <p:nvPr/>
        </p:nvSpPr>
        <p:spPr>
          <a:xfrm>
            <a:off x="1559401" y="4486800"/>
            <a:ext cx="7828200" cy="8274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MENTALIDAD</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EMPRENDEDORA  </a:t>
            </a:r>
            <a:endParaRPr sz="6000" b="1" i="0" u="none" strike="noStrike" cap="none">
              <a:solidFill>
                <a:schemeClr val="dk1"/>
              </a:solidFill>
              <a:latin typeface="Arvo"/>
              <a:ea typeface="Arvo"/>
              <a:cs typeface="Arvo"/>
              <a:sym typeface="Arvo"/>
            </a:endParaRPr>
          </a:p>
        </p:txBody>
      </p:sp>
      <p:pic>
        <p:nvPicPr>
          <p:cNvPr id="1597" name="Google Shape;1597;g2ba857a6522_0_2175"/>
          <p:cNvPicPr preferRelativeResize="0"/>
          <p:nvPr/>
        </p:nvPicPr>
        <p:blipFill rotWithShape="1">
          <a:blip r:embed="rId3">
            <a:alphaModFix/>
          </a:blip>
          <a:srcRect l="4003"/>
          <a:stretch/>
        </p:blipFill>
        <p:spPr>
          <a:xfrm>
            <a:off x="922488" y="1827575"/>
            <a:ext cx="1972575" cy="2305400"/>
          </a:xfrm>
          <a:prstGeom prst="rect">
            <a:avLst/>
          </a:prstGeom>
          <a:noFill/>
          <a:ln>
            <a:noFill/>
          </a:ln>
        </p:spPr>
      </p:pic>
      <p:pic>
        <p:nvPicPr>
          <p:cNvPr id="1598" name="Google Shape;1598;g2ba857a6522_0_2175"/>
          <p:cNvPicPr preferRelativeResize="0"/>
          <p:nvPr/>
        </p:nvPicPr>
        <p:blipFill rotWithShape="1">
          <a:blip r:embed="rId4">
            <a:alphaModFix/>
          </a:blip>
          <a:srcRect/>
          <a:stretch/>
        </p:blipFill>
        <p:spPr>
          <a:xfrm>
            <a:off x="6154465" y="1827550"/>
            <a:ext cx="1382648" cy="1682808"/>
          </a:xfrm>
          <a:prstGeom prst="rect">
            <a:avLst/>
          </a:prstGeom>
          <a:noFill/>
          <a:ln>
            <a:noFill/>
          </a:ln>
        </p:spPr>
      </p:pic>
      <p:pic>
        <p:nvPicPr>
          <p:cNvPr id="1599" name="Google Shape;1599;g2ba857a6522_0_2175"/>
          <p:cNvPicPr preferRelativeResize="0"/>
          <p:nvPr/>
        </p:nvPicPr>
        <p:blipFill rotWithShape="1">
          <a:blip r:embed="rId5">
            <a:alphaModFix/>
          </a:blip>
          <a:srcRect/>
          <a:stretch/>
        </p:blipFill>
        <p:spPr>
          <a:xfrm>
            <a:off x="4653820" y="1778350"/>
            <a:ext cx="1712349" cy="1754631"/>
          </a:xfrm>
          <a:prstGeom prst="rect">
            <a:avLst/>
          </a:prstGeom>
          <a:noFill/>
          <a:ln>
            <a:noFill/>
          </a:ln>
        </p:spPr>
      </p:pic>
      <p:pic>
        <p:nvPicPr>
          <p:cNvPr id="1600" name="Google Shape;1600;g2ba857a6522_0_2175"/>
          <p:cNvPicPr preferRelativeResize="0"/>
          <p:nvPr/>
        </p:nvPicPr>
        <p:blipFill rotWithShape="1">
          <a:blip r:embed="rId6">
            <a:alphaModFix/>
          </a:blip>
          <a:srcRect l="5195" r="8074"/>
          <a:stretch/>
        </p:blipFill>
        <p:spPr>
          <a:xfrm>
            <a:off x="2833774" y="1827565"/>
            <a:ext cx="1655765" cy="2455336"/>
          </a:xfrm>
          <a:prstGeom prst="rect">
            <a:avLst/>
          </a:prstGeom>
          <a:noFill/>
          <a:ln>
            <a:noFill/>
          </a:ln>
        </p:spPr>
      </p:pic>
      <p:pic>
        <p:nvPicPr>
          <p:cNvPr id="1601" name="Google Shape;1601;g2ba857a6522_0_2175"/>
          <p:cNvPicPr preferRelativeResize="0"/>
          <p:nvPr/>
        </p:nvPicPr>
        <p:blipFill rotWithShape="1">
          <a:blip r:embed="rId7">
            <a:alphaModFix/>
          </a:blip>
          <a:srcRect/>
          <a:stretch/>
        </p:blipFill>
        <p:spPr>
          <a:xfrm>
            <a:off x="7409160" y="1847938"/>
            <a:ext cx="1712349" cy="1762501"/>
          </a:xfrm>
          <a:prstGeom prst="rect">
            <a:avLst/>
          </a:prstGeom>
          <a:noFill/>
          <a:ln>
            <a:noFill/>
          </a:ln>
        </p:spPr>
      </p:pic>
      <p:pic>
        <p:nvPicPr>
          <p:cNvPr id="1602" name="Google Shape;1602;g2ba857a6522_0_2175"/>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g2ba857a6522_0_2186"/>
          <p:cNvSpPr/>
          <p:nvPr/>
        </p:nvSpPr>
        <p:spPr>
          <a:xfrm>
            <a:off x="19150" y="19150"/>
            <a:ext cx="10044000" cy="7740000"/>
          </a:xfrm>
          <a:prstGeom prst="rect">
            <a:avLst/>
          </a:prstGeom>
          <a:solidFill>
            <a:srgbClr val="E8ED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608" name="Google Shape;1608;g2ba857a6522_0_2186"/>
          <p:cNvPicPr preferRelativeResize="0"/>
          <p:nvPr/>
        </p:nvPicPr>
        <p:blipFill rotWithShape="1">
          <a:blip r:embed="rId3">
            <a:alphaModFix/>
          </a:blip>
          <a:srcRect l="18935" t="15439" r="20141" b="6067"/>
          <a:stretch/>
        </p:blipFill>
        <p:spPr>
          <a:xfrm>
            <a:off x="0" y="251577"/>
            <a:ext cx="10044000" cy="727514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g2ba857a6522_0_2192"/>
          <p:cNvSpPr txBox="1"/>
          <p:nvPr/>
        </p:nvSpPr>
        <p:spPr>
          <a:xfrm>
            <a:off x="0" y="1525075"/>
            <a:ext cx="10044000" cy="6429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600"/>
              </a:spcAft>
              <a:buNone/>
            </a:pPr>
            <a:r>
              <a:rPr lang="es-CL" sz="2400" b="1">
                <a:latin typeface="Arvo"/>
                <a:ea typeface="Arvo"/>
                <a:cs typeface="Arvo"/>
                <a:sym typeface="Arvo"/>
              </a:rPr>
              <a:t>Recordemos c</a:t>
            </a:r>
            <a:r>
              <a:rPr lang="es-CL" sz="2400" b="1" i="0" u="none" strike="noStrike" cap="none">
                <a:solidFill>
                  <a:srgbClr val="000000"/>
                </a:solidFill>
                <a:latin typeface="Arvo"/>
                <a:ea typeface="Arvo"/>
                <a:cs typeface="Arvo"/>
                <a:sym typeface="Arvo"/>
              </a:rPr>
              <a:t>ómo se evaluará esta experiencia 2</a:t>
            </a:r>
            <a:endParaRPr sz="1400" b="0" i="0" u="none" strike="noStrike" cap="none">
              <a:solidFill>
                <a:srgbClr val="000000"/>
              </a:solidFill>
              <a:latin typeface="Arvo"/>
              <a:ea typeface="Arvo"/>
              <a:cs typeface="Arvo"/>
              <a:sym typeface="Arvo"/>
            </a:endParaRPr>
          </a:p>
        </p:txBody>
      </p:sp>
      <p:cxnSp>
        <p:nvCxnSpPr>
          <p:cNvPr id="1614" name="Google Shape;1614;g2ba857a6522_0_2192"/>
          <p:cNvCxnSpPr/>
          <p:nvPr/>
        </p:nvCxnSpPr>
        <p:spPr>
          <a:xfrm>
            <a:off x="1694515" y="3588818"/>
            <a:ext cx="433800" cy="0"/>
          </a:xfrm>
          <a:prstGeom prst="straightConnector1">
            <a:avLst/>
          </a:prstGeom>
          <a:noFill/>
          <a:ln w="57150" cap="flat" cmpd="sng">
            <a:solidFill>
              <a:srgbClr val="3A484F"/>
            </a:solidFill>
            <a:prstDash val="solid"/>
            <a:round/>
            <a:headEnd type="none" w="sm" len="sm"/>
            <a:tailEnd type="triangle" w="med" len="med"/>
          </a:ln>
        </p:spPr>
      </p:cxnSp>
      <p:cxnSp>
        <p:nvCxnSpPr>
          <p:cNvPr id="1615" name="Google Shape;1615;g2ba857a6522_0_2192"/>
          <p:cNvCxnSpPr/>
          <p:nvPr/>
        </p:nvCxnSpPr>
        <p:spPr>
          <a:xfrm>
            <a:off x="1684683" y="5140575"/>
            <a:ext cx="433800" cy="0"/>
          </a:xfrm>
          <a:prstGeom prst="straightConnector1">
            <a:avLst/>
          </a:prstGeom>
          <a:noFill/>
          <a:ln w="57150" cap="flat" cmpd="sng">
            <a:solidFill>
              <a:srgbClr val="3A484F"/>
            </a:solidFill>
            <a:prstDash val="solid"/>
            <a:round/>
            <a:headEnd type="none" w="sm" len="sm"/>
            <a:tailEnd type="triangle" w="med" len="med"/>
          </a:ln>
        </p:spPr>
      </p:cxnSp>
      <p:cxnSp>
        <p:nvCxnSpPr>
          <p:cNvPr id="1616" name="Google Shape;1616;g2ba857a6522_0_2192"/>
          <p:cNvCxnSpPr/>
          <p:nvPr/>
        </p:nvCxnSpPr>
        <p:spPr>
          <a:xfrm flipH="1">
            <a:off x="1684615" y="3565210"/>
            <a:ext cx="9900" cy="1599300"/>
          </a:xfrm>
          <a:prstGeom prst="straightConnector1">
            <a:avLst/>
          </a:prstGeom>
          <a:noFill/>
          <a:ln w="38100" cap="flat" cmpd="sng">
            <a:solidFill>
              <a:srgbClr val="3A484F"/>
            </a:solidFill>
            <a:prstDash val="solid"/>
            <a:round/>
            <a:headEnd type="none" w="sm" len="sm"/>
            <a:tailEnd type="none" w="sm" len="sm"/>
          </a:ln>
        </p:spPr>
      </p:cxnSp>
      <p:sp>
        <p:nvSpPr>
          <p:cNvPr id="1617" name="Google Shape;1617;g2ba857a6522_0_2192"/>
          <p:cNvSpPr txBox="1"/>
          <p:nvPr/>
        </p:nvSpPr>
        <p:spPr>
          <a:xfrm>
            <a:off x="492246" y="4048944"/>
            <a:ext cx="12024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highlight>
                  <a:srgbClr val="F0EF6C"/>
                </a:highlight>
                <a:latin typeface="Cabin"/>
                <a:ea typeface="Cabin"/>
                <a:cs typeface="Cabin"/>
                <a:sym typeface="Cabin"/>
              </a:rPr>
              <a:t>Trabajo grupal</a:t>
            </a:r>
            <a:endParaRPr sz="1400" b="0" i="0" u="none" strike="noStrike" cap="none">
              <a:solidFill>
                <a:srgbClr val="000000"/>
              </a:solidFill>
              <a:latin typeface="Arial"/>
              <a:ea typeface="Arial"/>
              <a:cs typeface="Arial"/>
              <a:sym typeface="Arial"/>
            </a:endParaRPr>
          </a:p>
        </p:txBody>
      </p:sp>
      <p:pic>
        <p:nvPicPr>
          <p:cNvPr id="1618" name="Google Shape;1618;g2ba857a6522_0_2192"/>
          <p:cNvPicPr preferRelativeResize="0"/>
          <p:nvPr/>
        </p:nvPicPr>
        <p:blipFill rotWithShape="1">
          <a:blip r:embed="rId3">
            <a:alphaModFix/>
          </a:blip>
          <a:srcRect/>
          <a:stretch/>
        </p:blipFill>
        <p:spPr>
          <a:xfrm>
            <a:off x="2187860" y="2991057"/>
            <a:ext cx="1114490" cy="1044859"/>
          </a:xfrm>
          <a:prstGeom prst="rect">
            <a:avLst/>
          </a:prstGeom>
          <a:noFill/>
          <a:ln>
            <a:noFill/>
          </a:ln>
        </p:spPr>
      </p:pic>
      <p:pic>
        <p:nvPicPr>
          <p:cNvPr id="1619" name="Google Shape;1619;g2ba857a6522_0_2192" descr="Icono Presentación en Charts and diagrams Icons"/>
          <p:cNvPicPr preferRelativeResize="0"/>
          <p:nvPr/>
        </p:nvPicPr>
        <p:blipFill rotWithShape="1">
          <a:blip r:embed="rId4">
            <a:alphaModFix/>
          </a:blip>
          <a:srcRect/>
          <a:stretch/>
        </p:blipFill>
        <p:spPr>
          <a:xfrm>
            <a:off x="2205171" y="4596357"/>
            <a:ext cx="1114490" cy="1114490"/>
          </a:xfrm>
          <a:prstGeom prst="rect">
            <a:avLst/>
          </a:prstGeom>
          <a:noFill/>
          <a:ln>
            <a:noFill/>
          </a:ln>
        </p:spPr>
      </p:pic>
      <p:sp>
        <p:nvSpPr>
          <p:cNvPr id="1620" name="Google Shape;1620;g2ba857a6522_0_2192"/>
          <p:cNvSpPr txBox="1"/>
          <p:nvPr/>
        </p:nvSpPr>
        <p:spPr>
          <a:xfrm>
            <a:off x="3393405" y="3473624"/>
            <a:ext cx="126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Cabin"/>
                <a:ea typeface="Cabin"/>
                <a:cs typeface="Cabin"/>
                <a:sym typeface="Cabin"/>
              </a:rPr>
              <a:t>Bitácora EA2</a:t>
            </a:r>
            <a:endParaRPr sz="1400" b="0" i="0" u="none" strike="noStrike" cap="none">
              <a:solidFill>
                <a:srgbClr val="000000"/>
              </a:solidFill>
              <a:latin typeface="Arial"/>
              <a:ea typeface="Arial"/>
              <a:cs typeface="Arial"/>
              <a:sym typeface="Arial"/>
            </a:endParaRPr>
          </a:p>
        </p:txBody>
      </p:sp>
      <p:sp>
        <p:nvSpPr>
          <p:cNvPr id="1621" name="Google Shape;1621;g2ba857a6522_0_2192"/>
          <p:cNvSpPr txBox="1"/>
          <p:nvPr/>
        </p:nvSpPr>
        <p:spPr>
          <a:xfrm>
            <a:off x="3329493" y="5021829"/>
            <a:ext cx="126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0" i="0" u="none" strike="noStrike" cap="none">
                <a:solidFill>
                  <a:srgbClr val="000000"/>
                </a:solidFill>
                <a:latin typeface="Cabin"/>
                <a:ea typeface="Cabin"/>
                <a:cs typeface="Cabin"/>
                <a:sym typeface="Cabin"/>
              </a:rPr>
              <a:t>Presentación</a:t>
            </a:r>
            <a:endParaRPr sz="1400" b="0" i="0" u="none" strike="noStrike" cap="none">
              <a:solidFill>
                <a:srgbClr val="000000"/>
              </a:solidFill>
              <a:latin typeface="Arial"/>
              <a:ea typeface="Arial"/>
              <a:cs typeface="Arial"/>
              <a:sym typeface="Arial"/>
            </a:endParaRPr>
          </a:p>
        </p:txBody>
      </p:sp>
      <p:sp>
        <p:nvSpPr>
          <p:cNvPr id="1622" name="Google Shape;1622;g2ba857a6522_0_2192"/>
          <p:cNvSpPr txBox="1"/>
          <p:nvPr/>
        </p:nvSpPr>
        <p:spPr>
          <a:xfrm>
            <a:off x="4" y="7275300"/>
            <a:ext cx="100440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CL" sz="1800" b="0" i="0" u="none" strike="noStrike" cap="none">
                <a:solidFill>
                  <a:srgbClr val="000000"/>
                </a:solidFill>
                <a:latin typeface="Cabin"/>
                <a:ea typeface="Cabin"/>
                <a:cs typeface="Cabin"/>
                <a:sym typeface="Cabin"/>
              </a:rPr>
              <a:t>PONDERACIÓN DE UN 50% DE QUIZ INDIVIDUAL Y UN 50% DE TRABAJO GRUPAL.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1623" name="Google Shape;1623;g2ba857a6522_0_2192"/>
          <p:cNvSpPr txBox="1"/>
          <p:nvPr/>
        </p:nvSpPr>
        <p:spPr>
          <a:xfrm>
            <a:off x="6100214" y="3844070"/>
            <a:ext cx="14436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highlight>
                  <a:srgbClr val="F0EF6C"/>
                </a:highlight>
                <a:latin typeface="Cabin"/>
                <a:ea typeface="Cabin"/>
                <a:cs typeface="Cabin"/>
                <a:sym typeface="Cabin"/>
              </a:rPr>
              <a:t>Quiz  Individual</a:t>
            </a:r>
            <a:endParaRPr sz="1400" b="0" i="0" u="none" strike="noStrike" cap="none">
              <a:solidFill>
                <a:srgbClr val="000000"/>
              </a:solidFill>
              <a:latin typeface="Arial"/>
              <a:ea typeface="Arial"/>
              <a:cs typeface="Arial"/>
              <a:sym typeface="Arial"/>
            </a:endParaRPr>
          </a:p>
        </p:txBody>
      </p:sp>
      <p:cxnSp>
        <p:nvCxnSpPr>
          <p:cNvPr id="1624" name="Google Shape;1624;g2ba857a6522_0_2192"/>
          <p:cNvCxnSpPr/>
          <p:nvPr/>
        </p:nvCxnSpPr>
        <p:spPr>
          <a:xfrm>
            <a:off x="7347907" y="4350942"/>
            <a:ext cx="433800" cy="0"/>
          </a:xfrm>
          <a:prstGeom prst="straightConnector1">
            <a:avLst/>
          </a:prstGeom>
          <a:noFill/>
          <a:ln w="57150" cap="flat" cmpd="sng">
            <a:solidFill>
              <a:srgbClr val="3A484F"/>
            </a:solidFill>
            <a:prstDash val="solid"/>
            <a:round/>
            <a:headEnd type="none" w="sm" len="sm"/>
            <a:tailEnd type="triangle" w="med" len="med"/>
          </a:ln>
        </p:spPr>
      </p:cxnSp>
      <p:pic>
        <p:nvPicPr>
          <p:cNvPr id="1625" name="Google Shape;1625;g2ba857a6522_0_2192" descr="https://lh7-us.googleusercontent.com/eGoVSBdyTVfxCyQe0XKzShgW25PgI9bL9ZOjUPJv1OwBjj1i7jBAS6wOY5PiHtr1ZqsUoKgeIl_RGcq7JCOBDfFHUGgw_Nvnu0CqEiZFCNkuqY_DrVUG-HiuMzNv48_LTVg-X0i3neSiFg=s2048"/>
          <p:cNvPicPr preferRelativeResize="0"/>
          <p:nvPr/>
        </p:nvPicPr>
        <p:blipFill rotWithShape="1">
          <a:blip r:embed="rId5">
            <a:alphaModFix/>
          </a:blip>
          <a:srcRect/>
          <a:stretch/>
        </p:blipFill>
        <p:spPr>
          <a:xfrm>
            <a:off x="7877447" y="3920751"/>
            <a:ext cx="889250" cy="1052791"/>
          </a:xfrm>
          <a:prstGeom prst="rect">
            <a:avLst/>
          </a:prstGeom>
          <a:noFill/>
          <a:ln>
            <a:noFill/>
          </a:ln>
        </p:spPr>
      </p:pic>
      <p:cxnSp>
        <p:nvCxnSpPr>
          <p:cNvPr id="1626" name="Google Shape;1626;g2ba857a6522_0_2192"/>
          <p:cNvCxnSpPr/>
          <p:nvPr/>
        </p:nvCxnSpPr>
        <p:spPr>
          <a:xfrm>
            <a:off x="5022000" y="2713300"/>
            <a:ext cx="0" cy="3467700"/>
          </a:xfrm>
          <a:prstGeom prst="straightConnector1">
            <a:avLst/>
          </a:prstGeom>
          <a:noFill/>
          <a:ln w="28575" cap="flat" cmpd="sng">
            <a:solidFill>
              <a:srgbClr val="666666"/>
            </a:solidFill>
            <a:prstDash val="dot"/>
            <a:round/>
            <a:headEnd type="none" w="med" len="med"/>
            <a:tailEnd type="none" w="med" len="med"/>
          </a:ln>
        </p:spPr>
      </p:cxnSp>
      <p:pic>
        <p:nvPicPr>
          <p:cNvPr id="1627" name="Google Shape;1627;g2ba857a6522_0_2192"/>
          <p:cNvPicPr preferRelativeResize="0"/>
          <p:nvPr/>
        </p:nvPicPr>
        <p:blipFill>
          <a:blip r:embed="rId6">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g2ba857a6522_0_1957"/>
          <p:cNvSpPr txBox="1"/>
          <p:nvPr/>
        </p:nvSpPr>
        <p:spPr>
          <a:xfrm>
            <a:off x="1417463" y="625475"/>
            <a:ext cx="7050900" cy="32913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7916"/>
              </a:lnSpc>
              <a:spcBef>
                <a:spcPts val="0"/>
              </a:spcBef>
              <a:spcAft>
                <a:spcPts val="900"/>
              </a:spcAft>
              <a:buClr>
                <a:srgbClr val="000000"/>
              </a:buClr>
              <a:buSzPts val="1200"/>
              <a:buFont typeface="Arial"/>
              <a:buNone/>
            </a:pPr>
            <a:r>
              <a:rPr lang="es-CL" sz="6700" b="1" i="0" u="none" strike="noStrike" cap="none">
                <a:solidFill>
                  <a:srgbClr val="000000"/>
                </a:solidFill>
                <a:latin typeface="Arvo"/>
                <a:ea typeface="Arvo"/>
                <a:cs typeface="Arvo"/>
                <a:sym typeface="Arvo"/>
              </a:rPr>
              <a:t>ÉXITO!</a:t>
            </a:r>
            <a:endParaRPr sz="6700" b="1" i="0" u="none" strike="noStrike" cap="none">
              <a:solidFill>
                <a:srgbClr val="000000"/>
              </a:solidFill>
              <a:latin typeface="Arvo"/>
              <a:ea typeface="Arvo"/>
              <a:cs typeface="Arvo"/>
              <a:sym typeface="Arvo"/>
            </a:endParaRPr>
          </a:p>
        </p:txBody>
      </p:sp>
      <p:pic>
        <p:nvPicPr>
          <p:cNvPr id="1633" name="Google Shape;1633;g2ba857a6522_0_1957"/>
          <p:cNvPicPr preferRelativeResize="0"/>
          <p:nvPr/>
        </p:nvPicPr>
        <p:blipFill rotWithShape="1">
          <a:blip r:embed="rId3">
            <a:alphaModFix/>
          </a:blip>
          <a:srcRect/>
          <a:stretch/>
        </p:blipFill>
        <p:spPr>
          <a:xfrm>
            <a:off x="3797256" y="3465817"/>
            <a:ext cx="2291288" cy="2762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10"/>
          <p:cNvPicPr preferRelativeResize="0"/>
          <p:nvPr/>
        </p:nvPicPr>
        <p:blipFill rotWithShape="1">
          <a:blip r:embed="rId3">
            <a:alphaModFix amt="78000"/>
          </a:blip>
          <a:srcRect/>
          <a:stretch/>
        </p:blipFill>
        <p:spPr>
          <a:xfrm>
            <a:off x="475912" y="3656926"/>
            <a:ext cx="5855901" cy="3751224"/>
          </a:xfrm>
          <a:prstGeom prst="rect">
            <a:avLst/>
          </a:prstGeom>
          <a:noFill/>
          <a:ln>
            <a:noFill/>
          </a:ln>
        </p:spPr>
      </p:pic>
      <p:sp>
        <p:nvSpPr>
          <p:cNvPr id="304" name="Google Shape;304;p10"/>
          <p:cNvSpPr txBox="1"/>
          <p:nvPr/>
        </p:nvSpPr>
        <p:spPr>
          <a:xfrm>
            <a:off x="200226" y="1315302"/>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400" b="1" i="0" u="none" strike="noStrike" cap="none">
                <a:solidFill>
                  <a:srgbClr val="7F7F7F"/>
                </a:solidFill>
                <a:latin typeface="Arvo"/>
                <a:ea typeface="Arvo"/>
                <a:cs typeface="Arvo"/>
                <a:sym typeface="Arvo"/>
              </a:rPr>
              <a:t>PRÁCTICA DE LA </a:t>
            </a:r>
            <a:r>
              <a:rPr lang="es-CL" sz="2400" b="1" i="0" u="none" strike="noStrike" cap="none">
                <a:solidFill>
                  <a:srgbClr val="FFFFFF"/>
                </a:solidFill>
                <a:highlight>
                  <a:schemeClr val="accent2"/>
                </a:highlight>
                <a:latin typeface="Arvo"/>
                <a:ea typeface="Arvo"/>
                <a:cs typeface="Arvo"/>
                <a:sym typeface="Arvo"/>
              </a:rPr>
              <a:t>EMPATÍA</a:t>
            </a:r>
            <a:endParaRPr sz="2400" b="1" i="0" u="none" strike="noStrike" cap="none">
              <a:solidFill>
                <a:srgbClr val="FFFFFF"/>
              </a:solidFill>
              <a:highlight>
                <a:schemeClr val="accent2"/>
              </a:highlight>
              <a:latin typeface="Arvo"/>
              <a:ea typeface="Arvo"/>
              <a:cs typeface="Arvo"/>
              <a:sym typeface="Arvo"/>
            </a:endParaRPr>
          </a:p>
        </p:txBody>
      </p:sp>
      <p:pic>
        <p:nvPicPr>
          <p:cNvPr id="305" name="Google Shape;305;p10"/>
          <p:cNvPicPr preferRelativeResize="0"/>
          <p:nvPr/>
        </p:nvPicPr>
        <p:blipFill rotWithShape="1">
          <a:blip r:embed="rId4">
            <a:alphaModFix/>
          </a:blip>
          <a:srcRect/>
          <a:stretch/>
        </p:blipFill>
        <p:spPr>
          <a:xfrm>
            <a:off x="6187560" y="3977387"/>
            <a:ext cx="3380525" cy="3110325"/>
          </a:xfrm>
          <a:prstGeom prst="rect">
            <a:avLst/>
          </a:prstGeom>
          <a:noFill/>
          <a:ln>
            <a:noFill/>
          </a:ln>
        </p:spPr>
      </p:pic>
      <p:sp>
        <p:nvSpPr>
          <p:cNvPr id="306" name="Google Shape;306;p10"/>
          <p:cNvSpPr txBox="1"/>
          <p:nvPr/>
        </p:nvSpPr>
        <p:spPr>
          <a:xfrm>
            <a:off x="970335" y="4011310"/>
            <a:ext cx="1618200" cy="1543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595959"/>
                </a:solidFill>
                <a:latin typeface="Arvo"/>
                <a:ea typeface="Arvo"/>
                <a:cs typeface="Arvo"/>
                <a:sym typeface="Arvo"/>
              </a:rPr>
              <a:t>práctica del </a:t>
            </a:r>
            <a:endParaRPr sz="1500" b="0" i="0" u="none" strike="noStrike" cap="none">
              <a:solidFill>
                <a:srgbClr val="595959"/>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595959"/>
                </a:solidFill>
                <a:latin typeface="Arvo"/>
                <a:ea typeface="Arvo"/>
                <a:cs typeface="Arvo"/>
                <a:sym typeface="Arvo"/>
              </a:rPr>
              <a:t>JUEGO</a:t>
            </a:r>
            <a:endParaRPr sz="1500" b="1" i="0" u="none" strike="noStrike" cap="none">
              <a:solidFill>
                <a:srgbClr val="595959"/>
              </a:solidFill>
              <a:latin typeface="Arvo"/>
              <a:ea typeface="Arvo"/>
              <a:cs typeface="Arvo"/>
              <a:sym typeface="Arvo"/>
            </a:endParaRPr>
          </a:p>
        </p:txBody>
      </p:sp>
      <p:sp>
        <p:nvSpPr>
          <p:cNvPr id="307" name="Google Shape;307;p10"/>
          <p:cNvSpPr txBox="1"/>
          <p:nvPr/>
        </p:nvSpPr>
        <p:spPr>
          <a:xfrm>
            <a:off x="2365131" y="4839592"/>
            <a:ext cx="1921500" cy="1543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595959"/>
                </a:solidFill>
                <a:latin typeface="Arvo"/>
                <a:ea typeface="Arvo"/>
                <a:cs typeface="Arvo"/>
                <a:sym typeface="Arvo"/>
              </a:rPr>
              <a:t>práctica de la </a:t>
            </a:r>
            <a:endParaRPr sz="1500" b="0" i="0" u="none" strike="noStrike" cap="none">
              <a:solidFill>
                <a:srgbClr val="595959"/>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595959"/>
                </a:solidFill>
                <a:latin typeface="Arvo"/>
                <a:ea typeface="Arvo"/>
                <a:cs typeface="Arvo"/>
                <a:sym typeface="Arvo"/>
              </a:rPr>
              <a:t>REFLEXIÓN</a:t>
            </a:r>
            <a:endParaRPr sz="1500" b="1" i="0" u="none" strike="noStrike" cap="none">
              <a:solidFill>
                <a:srgbClr val="595959"/>
              </a:solidFill>
              <a:latin typeface="Arvo"/>
              <a:ea typeface="Arvo"/>
              <a:cs typeface="Arvo"/>
              <a:sym typeface="Arvo"/>
            </a:endParaRPr>
          </a:p>
        </p:txBody>
      </p:sp>
      <p:sp>
        <p:nvSpPr>
          <p:cNvPr id="308" name="Google Shape;308;p10"/>
          <p:cNvSpPr txBox="1"/>
          <p:nvPr/>
        </p:nvSpPr>
        <p:spPr>
          <a:xfrm>
            <a:off x="818865" y="5614673"/>
            <a:ext cx="1921500" cy="1543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595959"/>
                </a:solidFill>
                <a:latin typeface="Arvo"/>
                <a:ea typeface="Arvo"/>
                <a:cs typeface="Arvo"/>
                <a:sym typeface="Arvo"/>
              </a:rPr>
              <a:t>práctica de la </a:t>
            </a:r>
            <a:endParaRPr sz="1500" b="0" i="0" u="none" strike="noStrike" cap="none">
              <a:solidFill>
                <a:srgbClr val="595959"/>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595959"/>
                </a:solidFill>
                <a:latin typeface="Arvo"/>
                <a:ea typeface="Arvo"/>
                <a:cs typeface="Arvo"/>
                <a:sym typeface="Arvo"/>
              </a:rPr>
              <a:t>EXPERIMENTA-</a:t>
            </a:r>
            <a:endParaRPr sz="1500" b="1" i="0" u="none" strike="noStrike" cap="none">
              <a:solidFill>
                <a:srgbClr val="595959"/>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595959"/>
                </a:solidFill>
                <a:latin typeface="Arvo"/>
                <a:ea typeface="Arvo"/>
                <a:cs typeface="Arvo"/>
                <a:sym typeface="Arvo"/>
              </a:rPr>
              <a:t>CIÓN</a:t>
            </a:r>
            <a:endParaRPr sz="1500" b="1" i="0" u="none" strike="noStrike" cap="none">
              <a:solidFill>
                <a:srgbClr val="595959"/>
              </a:solidFill>
              <a:latin typeface="Arvo"/>
              <a:ea typeface="Arvo"/>
              <a:cs typeface="Arvo"/>
              <a:sym typeface="Arvo"/>
            </a:endParaRPr>
          </a:p>
        </p:txBody>
      </p:sp>
      <p:sp>
        <p:nvSpPr>
          <p:cNvPr id="309" name="Google Shape;309;p10"/>
          <p:cNvSpPr txBox="1"/>
          <p:nvPr/>
        </p:nvSpPr>
        <p:spPr>
          <a:xfrm>
            <a:off x="3911481" y="5643352"/>
            <a:ext cx="1921500" cy="1543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595959"/>
                </a:solidFill>
                <a:latin typeface="Arvo"/>
                <a:ea typeface="Arvo"/>
                <a:cs typeface="Arvo"/>
                <a:sym typeface="Arvo"/>
              </a:rPr>
              <a:t>práctica de la </a:t>
            </a:r>
            <a:endParaRPr sz="1500" b="0" i="0" u="none" strike="noStrike" cap="none">
              <a:solidFill>
                <a:srgbClr val="595959"/>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595959"/>
                </a:solidFill>
                <a:latin typeface="Arvo"/>
                <a:ea typeface="Arvo"/>
                <a:cs typeface="Arvo"/>
                <a:sym typeface="Arvo"/>
              </a:rPr>
              <a:t>CREACIÓN</a:t>
            </a:r>
            <a:endParaRPr sz="1500" b="1" i="0" u="none" strike="noStrike" cap="none">
              <a:solidFill>
                <a:srgbClr val="595959"/>
              </a:solidFill>
              <a:latin typeface="Arvo"/>
              <a:ea typeface="Arvo"/>
              <a:cs typeface="Arvo"/>
              <a:sym typeface="Arvo"/>
            </a:endParaRPr>
          </a:p>
        </p:txBody>
      </p:sp>
      <p:sp>
        <p:nvSpPr>
          <p:cNvPr id="310" name="Google Shape;310;p10"/>
          <p:cNvSpPr txBox="1"/>
          <p:nvPr/>
        </p:nvSpPr>
        <p:spPr>
          <a:xfrm>
            <a:off x="3911481" y="4399793"/>
            <a:ext cx="1921500" cy="1543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EMPATÍA</a:t>
            </a:r>
            <a:endParaRPr sz="1500" b="1" i="0" u="none" strike="noStrike" cap="none">
              <a:solidFill>
                <a:srgbClr val="000000"/>
              </a:solidFill>
              <a:latin typeface="Arvo"/>
              <a:ea typeface="Arvo"/>
              <a:cs typeface="Arvo"/>
              <a:sym typeface="Arvo"/>
            </a:endParaRPr>
          </a:p>
        </p:txBody>
      </p:sp>
      <p:pic>
        <p:nvPicPr>
          <p:cNvPr id="311" name="Google Shape;311;p10"/>
          <p:cNvPicPr preferRelativeResize="0"/>
          <p:nvPr/>
        </p:nvPicPr>
        <p:blipFill rotWithShape="1">
          <a:blip r:embed="rId5">
            <a:alphaModFix/>
          </a:blip>
          <a:srcRect l="57703" t="7215" r="8649" b="49003"/>
          <a:stretch/>
        </p:blipFill>
        <p:spPr>
          <a:xfrm rot="10800000">
            <a:off x="3866335" y="3986011"/>
            <a:ext cx="2011505" cy="1570433"/>
          </a:xfrm>
          <a:prstGeom prst="rect">
            <a:avLst/>
          </a:prstGeom>
          <a:noFill/>
          <a:ln>
            <a:noFill/>
          </a:ln>
        </p:spPr>
      </p:pic>
      <p:sp>
        <p:nvSpPr>
          <p:cNvPr id="312" name="Google Shape;312;p10"/>
          <p:cNvSpPr/>
          <p:nvPr/>
        </p:nvSpPr>
        <p:spPr>
          <a:xfrm rot="-833087">
            <a:off x="5470156" y="3715924"/>
            <a:ext cx="846880" cy="1738900"/>
          </a:xfrm>
          <a:custGeom>
            <a:avLst/>
            <a:gdLst/>
            <a:ahLst/>
            <a:cxnLst/>
            <a:rect l="l" t="t" r="r" b="b"/>
            <a:pathLst>
              <a:path w="32673" h="53434" extrusionOk="0">
                <a:moveTo>
                  <a:pt x="0" y="0"/>
                </a:moveTo>
                <a:lnTo>
                  <a:pt x="32673" y="5105"/>
                </a:lnTo>
                <a:lnTo>
                  <a:pt x="26207" y="53434"/>
                </a:lnTo>
                <a:close/>
              </a:path>
            </a:pathLst>
          </a:custGeom>
          <a:solidFill>
            <a:schemeClr val="lt1"/>
          </a:solidFill>
          <a:ln>
            <a:noFill/>
          </a:ln>
        </p:spPr>
      </p:sp>
      <p:sp>
        <p:nvSpPr>
          <p:cNvPr id="313" name="Google Shape;313;p10"/>
          <p:cNvSpPr txBox="1"/>
          <p:nvPr/>
        </p:nvSpPr>
        <p:spPr>
          <a:xfrm>
            <a:off x="3829050" y="3945126"/>
            <a:ext cx="2086200" cy="1675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400" b="0" i="0" u="none" strike="noStrike" cap="none">
                <a:solidFill>
                  <a:srgbClr val="000000"/>
                </a:solidFill>
                <a:latin typeface="Arvo"/>
                <a:ea typeface="Arvo"/>
                <a:cs typeface="Arvo"/>
                <a:sym typeface="Arvo"/>
              </a:rPr>
              <a:t>práctica de la </a:t>
            </a:r>
            <a:endParaRPr sz="14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400" b="1" i="0" u="none" strike="noStrike" cap="none">
                <a:solidFill>
                  <a:srgbClr val="000000"/>
                </a:solidFill>
                <a:latin typeface="Arvo"/>
                <a:ea typeface="Arvo"/>
                <a:cs typeface="Arvo"/>
                <a:sym typeface="Arvo"/>
              </a:rPr>
              <a:t>EMPATÍA</a:t>
            </a:r>
            <a:endParaRPr sz="1400" b="1" i="0" u="none" strike="noStrike" cap="none">
              <a:solidFill>
                <a:srgbClr val="000000"/>
              </a:solidFill>
              <a:latin typeface="Arvo"/>
              <a:ea typeface="Arvo"/>
              <a:cs typeface="Arvo"/>
              <a:sym typeface="Arvo"/>
            </a:endParaRPr>
          </a:p>
        </p:txBody>
      </p:sp>
      <p:sp>
        <p:nvSpPr>
          <p:cNvPr id="314" name="Google Shape;314;p10"/>
          <p:cNvSpPr txBox="1"/>
          <p:nvPr/>
        </p:nvSpPr>
        <p:spPr>
          <a:xfrm>
            <a:off x="391200" y="2281600"/>
            <a:ext cx="9261600" cy="1108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200" b="1" i="1" u="none" strike="noStrike" cap="none">
                <a:solidFill>
                  <a:srgbClr val="000000"/>
                </a:solidFill>
                <a:latin typeface="Cabin"/>
                <a:ea typeface="Cabin"/>
                <a:cs typeface="Cabin"/>
                <a:sym typeface="Cabin"/>
              </a:rPr>
              <a:t>Ponernos en el lugar de la otra persona.</a:t>
            </a:r>
            <a:endParaRPr sz="2200" b="1" i="1"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2200" b="1" i="1" u="none" strike="noStrike" cap="none">
                <a:solidFill>
                  <a:srgbClr val="000000"/>
                </a:solidFill>
                <a:latin typeface="Cabin"/>
                <a:ea typeface="Cabin"/>
                <a:cs typeface="Cabin"/>
                <a:sym typeface="Cabin"/>
              </a:rPr>
              <a:t>Además nos propone no sólo pensar y ponernos en el lugar del otro, sino que además salir y encontrarnos con el entorno.</a:t>
            </a:r>
            <a:r>
              <a:rPr lang="es-CL" sz="2200" b="1" i="1" u="none" strike="noStrike" cap="none">
                <a:solidFill>
                  <a:srgbClr val="000000"/>
                </a:solidFill>
                <a:highlight>
                  <a:srgbClr val="8AD9E4"/>
                </a:highlight>
                <a:latin typeface="Cabin"/>
                <a:ea typeface="Cabin"/>
                <a:cs typeface="Cabin"/>
                <a:sym typeface="Cabin"/>
              </a:rPr>
              <a:t>  </a:t>
            </a:r>
            <a:endParaRPr sz="2200" b="1" i="1" u="none" strike="noStrike" cap="none">
              <a:solidFill>
                <a:srgbClr val="000000"/>
              </a:solidFill>
              <a:highlight>
                <a:srgbClr val="8AD9E4"/>
              </a:highlight>
              <a:latin typeface="Cabin"/>
              <a:ea typeface="Cabin"/>
              <a:cs typeface="Cabin"/>
              <a:sym typeface="Cabin"/>
            </a:endParaRPr>
          </a:p>
        </p:txBody>
      </p:sp>
      <p:pic>
        <p:nvPicPr>
          <p:cNvPr id="315" name="Google Shape;315;p10"/>
          <p:cNvPicPr preferRelativeResize="0"/>
          <p:nvPr/>
        </p:nvPicPr>
        <p:blipFill>
          <a:blip r:embed="rId6">
            <a:alphaModFix/>
          </a:blip>
          <a:stretch>
            <a:fillRect/>
          </a:stretch>
        </p:blipFill>
        <p:spPr>
          <a:xfrm>
            <a:off x="5115300" y="398100"/>
            <a:ext cx="2114924" cy="5292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ED9DB766FBA4349ACE483A44CC72B05" ma:contentTypeVersion="15" ma:contentTypeDescription="Crear nuevo documento." ma:contentTypeScope="" ma:versionID="69e6ce243f97d8c03b32b1d1707b3637">
  <xsd:schema xmlns:xsd="http://www.w3.org/2001/XMLSchema" xmlns:xs="http://www.w3.org/2001/XMLSchema" xmlns:p="http://schemas.microsoft.com/office/2006/metadata/properties" xmlns:ns2="b6bf9bac-16ef-4839-9a7b-877137b1f8a0" xmlns:ns3="9049fd0f-e370-4486-a296-1fc46f54002b" targetNamespace="http://schemas.microsoft.com/office/2006/metadata/properties" ma:root="true" ma:fieldsID="84a104ae7ff2b709e38c1b094ed9d9ee" ns2:_="" ns3:_="">
    <xsd:import namespace="b6bf9bac-16ef-4839-9a7b-877137b1f8a0"/>
    <xsd:import namespace="9049fd0f-e370-4486-a296-1fc46f54002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f9bac-16ef-4839-9a7b-877137b1f8a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49fd0f-e370-4486-a296-1fc46f54002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5d51d6c-1e84-4118-94d1-4e1563e63778}" ma:internalName="TaxCatchAll" ma:showField="CatchAllData" ma:web="9049fd0f-e370-4486-a296-1fc46f54002b">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049fd0f-e370-4486-a296-1fc46f54002b" xsi:nil="true"/>
    <lcf76f155ced4ddcb4097134ff3c332f xmlns="b6bf9bac-16ef-4839-9a7b-877137b1f8a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C954A4A-D4C9-45A0-80EF-297A76896D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bf9bac-16ef-4839-9a7b-877137b1f8a0"/>
    <ds:schemaRef ds:uri="9049fd0f-e370-4486-a296-1fc46f5400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37C311-BEAE-488A-A3F9-81538B468F09}">
  <ds:schemaRefs>
    <ds:schemaRef ds:uri="http://schemas.microsoft.com/sharepoint/v3/contenttype/forms"/>
  </ds:schemaRefs>
</ds:datastoreItem>
</file>

<file path=customXml/itemProps3.xml><?xml version="1.0" encoding="utf-8"?>
<ds:datastoreItem xmlns:ds="http://schemas.openxmlformats.org/officeDocument/2006/customXml" ds:itemID="{EC835F50-09BE-448E-B108-FD0D3FB0BE86}">
  <ds:schemaRefs>
    <ds:schemaRef ds:uri="http://schemas.microsoft.com/office/2006/documentManagement/types"/>
    <ds:schemaRef ds:uri="http://purl.org/dc/terms/"/>
    <ds:schemaRef ds:uri="http://schemas.microsoft.com/office/2006/metadata/properties"/>
    <ds:schemaRef ds:uri="b6bf9bac-16ef-4839-9a7b-877137b1f8a0"/>
    <ds:schemaRef ds:uri="http://schemas.microsoft.com/office/infopath/2007/PartnerControls"/>
    <ds:schemaRef ds:uri="http://schemas.openxmlformats.org/package/2006/metadata/core-properties"/>
    <ds:schemaRef ds:uri="9049fd0f-e370-4486-a296-1fc46f54002b"/>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TotalTime>
  <Words>4407</Words>
  <Application>Microsoft Office PowerPoint</Application>
  <PresentationFormat>Personalizado</PresentationFormat>
  <Paragraphs>627</Paragraphs>
  <Slides>87</Slides>
  <Notes>87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87</vt:i4>
      </vt:variant>
    </vt:vector>
  </HeadingPairs>
  <TitlesOfParts>
    <vt:vector size="93" baseType="lpstr">
      <vt:lpstr>Arial</vt:lpstr>
      <vt:lpstr>Arvo</vt:lpstr>
      <vt:lpstr>Titillium Web</vt:lpstr>
      <vt:lpstr>Calibri</vt:lpstr>
      <vt:lpstr>Cabin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 equipos, definir qué tipo de prototipo realizarán para representar su solución creativa. </vt:lpstr>
      <vt:lpstr>Cada integrante dibuja una primera versión del prototipo y sube la imagen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Adjuntar evidencia de entrevistas (audios, grabaciones o transcripción, fotografías). </vt:lpstr>
      <vt:lpstr>Presentación de PowerPoint</vt:lpstr>
      <vt:lpstr>Presentación de PowerPoint</vt:lpstr>
      <vt:lpstr>Presentación de PowerPoint</vt:lpstr>
      <vt:lpstr>Presentación de PowerPoint</vt:lpstr>
      <vt:lpstr>Presentación de PowerPoint</vt:lpstr>
      <vt:lpstr>Adjuntar evidencia de entrevistas (Grabaciones o fotografías)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Mirna Paiva J.</dc:creator>
  <cp:lastModifiedBy>ssdd</cp:lastModifiedBy>
  <cp:revision>2</cp:revision>
  <dcterms:created xsi:type="dcterms:W3CDTF">2022-12-13T15:35:43Z</dcterms:created>
  <dcterms:modified xsi:type="dcterms:W3CDTF">2024-05-02T22:01:45Z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0x010100BFF81ADBDA01B0498A9FE80E49B43E6D</vt:lpwstr>
  </property>
</Properties>
</file>